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  <p:sldMasterId id="2147484454" r:id="rId2"/>
    <p:sldMasterId id="2147484416" r:id="rId3"/>
    <p:sldMasterId id="2147484423" r:id="rId4"/>
    <p:sldMasterId id="2147484450" r:id="rId5"/>
    <p:sldMasterId id="2147484441" r:id="rId6"/>
    <p:sldMasterId id="2147484445" r:id="rId7"/>
    <p:sldMasterId id="2147484452" r:id="rId8"/>
  </p:sldMasterIdLst>
  <p:notesMasterIdLst>
    <p:notesMasterId r:id="rId29"/>
  </p:notesMasterIdLst>
  <p:handoutMasterIdLst>
    <p:handoutMasterId r:id="rId30"/>
  </p:handoutMasterIdLst>
  <p:sldIdLst>
    <p:sldId id="2144868056" r:id="rId9"/>
    <p:sldId id="398" r:id="rId10"/>
    <p:sldId id="2144868059" r:id="rId11"/>
    <p:sldId id="2144868061" r:id="rId12"/>
    <p:sldId id="2144868066" r:id="rId13"/>
    <p:sldId id="2144868060" r:id="rId14"/>
    <p:sldId id="2144868064" r:id="rId15"/>
    <p:sldId id="2144868063" r:id="rId16"/>
    <p:sldId id="2144868062" r:id="rId17"/>
    <p:sldId id="2144868068" r:id="rId18"/>
    <p:sldId id="2144868071" r:id="rId19"/>
    <p:sldId id="2144868069" r:id="rId20"/>
    <p:sldId id="2144868070" r:id="rId21"/>
    <p:sldId id="2144868067" r:id="rId22"/>
    <p:sldId id="2144868072" r:id="rId23"/>
    <p:sldId id="2144868073" r:id="rId24"/>
    <p:sldId id="2144868074" r:id="rId25"/>
    <p:sldId id="2144868075" r:id="rId26"/>
    <p:sldId id="2144868076" r:id="rId27"/>
    <p:sldId id="2144868058" r:id="rId28"/>
  </p:sldIdLst>
  <p:sldSz cx="10974388" cy="6858000"/>
  <p:notesSz cx="6797675" cy="9926638"/>
  <p:embeddedFontLst>
    <p:embeddedFont>
      <p:font typeface="Frutiger LT 55 Roman" panose="020B0602020204020204" pitchFamily="34" charset="0"/>
      <p:regular r:id="rId31"/>
    </p:embeddedFont>
    <p:embeddedFont>
      <p:font typeface="Frutiger LT 65 Bold" panose="020B0703030504020204" pitchFamily="34" charset="0"/>
      <p:regular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E65526"/>
        </a:solidFill>
        <a:latin typeface="Frutiger LT 65 Bold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E65526"/>
        </a:solidFill>
        <a:latin typeface="Frutiger LT 65 Bold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E65526"/>
        </a:solidFill>
        <a:latin typeface="Frutiger LT 65 Bold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E65526"/>
        </a:solidFill>
        <a:latin typeface="Frutiger LT 65 Bold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E65526"/>
        </a:solidFill>
        <a:latin typeface="Frutiger LT 65 Bold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rgbClr val="E65526"/>
        </a:solidFill>
        <a:latin typeface="Frutiger LT 65 Bold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rgbClr val="E65526"/>
        </a:solidFill>
        <a:latin typeface="Frutiger LT 65 Bold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rgbClr val="E65526"/>
        </a:solidFill>
        <a:latin typeface="Frutiger LT 65 Bold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rgbClr val="E65526"/>
        </a:solidFill>
        <a:latin typeface="Frutiger LT 65 Bold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1"/>
    <a:srgbClr val="FF6600"/>
    <a:srgbClr val="0000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1" autoAdjust="0"/>
    <p:restoredTop sz="77832" autoAdjust="0"/>
  </p:normalViewPr>
  <p:slideViewPr>
    <p:cSldViewPr snapToGrid="0">
      <p:cViewPr varScale="1">
        <p:scale>
          <a:sx n="85" d="100"/>
          <a:sy n="85" d="100"/>
        </p:scale>
        <p:origin x="1962" y="9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3276" y="-13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font" Target="fonts/font4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6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65C21-CE73-4A7B-B49A-FB2744A35A60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DF9B0-7F98-4059-B3EF-80422CF43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54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5" y="2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/>
          <a:lstStyle>
            <a:lvl1pPr algn="r">
              <a:defRPr sz="1200"/>
            </a:lvl1pPr>
          </a:lstStyle>
          <a:p>
            <a:fld id="{EFE65DBE-F8D1-4BEF-BD48-8188982450EB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4" tIns="44108" rIns="88214" bIns="441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4" y="4714654"/>
            <a:ext cx="5438748" cy="4466755"/>
          </a:xfrm>
          <a:prstGeom prst="rect">
            <a:avLst/>
          </a:prstGeom>
        </p:spPr>
        <p:txBody>
          <a:bodyPr vert="horz" lIns="88214" tIns="44108" rIns="88214" bIns="4410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8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5" y="9429308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 anchor="b"/>
          <a:lstStyle>
            <a:lvl1pPr algn="r">
              <a:defRPr sz="1200"/>
            </a:lvl1pPr>
          </a:lstStyle>
          <a:p>
            <a:fld id="{C6C6D633-DDC9-4F5F-9258-A233BBDBE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82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86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47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72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162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61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49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304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481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331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68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D633-DDC9-4F5F-9258-A233BBDBE41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61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14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3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5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66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858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3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91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BD65-DE39-4181-8ADC-096231596D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27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in-soo.son@lr.org" TargetMode="Externa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xxxxx.xxxxx@lr.org" TargetMode="External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xxxxx.xxxxx@lr.org" TargetMode="External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xxxxx.xxxxx@lr.org" TargetMode="External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xxxxx.xxxxx@lr.or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rine W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izth\Documents\Marine Sales and Marketing\Wiki\Templates\Duotone photos\marine\Waves _11_002_Shorelin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4388" cy="317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3644900"/>
            <a:ext cx="10974388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3141663"/>
            <a:ext cx="10974388" cy="86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662658" y="3174309"/>
            <a:ext cx="6423670" cy="7675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47700" y="4293096"/>
            <a:ext cx="7071742" cy="648072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1113" y="2781300"/>
            <a:ext cx="10985501" cy="377825"/>
          </a:xfrm>
          <a:prstGeom prst="rect">
            <a:avLst/>
          </a:prstGeom>
          <a:solidFill>
            <a:schemeClr val="accent3">
              <a:alpha val="65097"/>
            </a:schemeClr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8439150" y="6115050"/>
            <a:ext cx="2281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GB" sz="1700" dirty="0">
                <a:solidFill>
                  <a:schemeClr val="accent1"/>
                </a:solidFill>
                <a:latin typeface="Frutiger LT 55 Roman" pitchFamily="34" charset="0"/>
              </a:rPr>
              <a:t>Working together</a:t>
            </a:r>
            <a:br>
              <a:rPr lang="en-GB" sz="1700" dirty="0">
                <a:solidFill>
                  <a:schemeClr val="accent1"/>
                </a:solidFill>
                <a:latin typeface="Frutiger LT 55 Roman" pitchFamily="34" charset="0"/>
              </a:rPr>
            </a:br>
            <a:r>
              <a:rPr lang="en-GB" sz="1700" dirty="0">
                <a:solidFill>
                  <a:schemeClr val="accent1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5" y="5780756"/>
            <a:ext cx="219845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3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33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92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3050"/>
            <a:ext cx="36099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013" y="273050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275" y="1435100"/>
            <a:ext cx="36099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51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063" y="4800600"/>
            <a:ext cx="65849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1063" y="612775"/>
            <a:ext cx="658495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063" y="5367338"/>
            <a:ext cx="658495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34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49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539750"/>
            <a:ext cx="2152650" cy="5040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539750"/>
            <a:ext cx="6305550" cy="5040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1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033" y="1196976"/>
            <a:ext cx="5108045" cy="528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1985" y="1196976"/>
            <a:ext cx="5108044" cy="528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15297" y="6588125"/>
            <a:ext cx="1308924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10-Apr-14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74398" y="6581775"/>
            <a:ext cx="2678818" cy="1793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/>
              <a:t>Harmonized CSR Schedule &amp; Status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27520" y="6588125"/>
            <a:ext cx="617309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5AE06-10D5-4219-9E80-21FA5E8071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47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1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1575CC-B8B7-324B-8B99-4A5C36B988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823051" fontAlgn="auto">
              <a:spcBef>
                <a:spcPts val="0"/>
              </a:spcBef>
              <a:spcAft>
                <a:spcPts val="0"/>
              </a:spcAft>
            </a:pPr>
            <a:fld id="{E10D9C5A-0CF0-7C4C-9C4F-8D531DCA2DD4}" type="slidenum">
              <a:rPr lang="en-US" smtClean="0">
                <a:solidFill>
                  <a:srgbClr val="FFFFFF"/>
                </a:solidFill>
                <a:cs typeface="+mn-cs"/>
              </a:rPr>
              <a:pPr defTabSz="82305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2275764-C7A8-5640-B3AC-B3FDF0F386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128" y="1316039"/>
            <a:ext cx="9479699" cy="50244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C7F884-C9EC-3749-8DA5-44692969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7682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0" y="0"/>
            <a:ext cx="10974388" cy="1169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69988"/>
            <a:ext cx="10974388" cy="174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05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1114" y="0"/>
            <a:ext cx="10980000" cy="316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E65526"/>
              </a:solidFill>
              <a:effectLst/>
              <a:latin typeface="Frutiger LT 65 Bold" pitchFamily="34" charset="0"/>
              <a:cs typeface="Arial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3644900"/>
            <a:ext cx="10974388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3141663"/>
            <a:ext cx="10974388" cy="86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662658" y="3174309"/>
            <a:ext cx="6423670" cy="7675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47700" y="4293096"/>
            <a:ext cx="7071742" cy="648072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1113" y="2781300"/>
            <a:ext cx="10985501" cy="377825"/>
          </a:xfrm>
          <a:prstGeom prst="rect">
            <a:avLst/>
          </a:prstGeom>
          <a:solidFill>
            <a:schemeClr val="accent3">
              <a:alpha val="65097"/>
            </a:schemeClr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8439150" y="6115050"/>
            <a:ext cx="2281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GB" sz="1700" dirty="0">
                <a:solidFill>
                  <a:schemeClr val="accent1"/>
                </a:solidFill>
                <a:latin typeface="Frutiger LT 55 Roman" pitchFamily="34" charset="0"/>
              </a:rPr>
              <a:t>Working together</a:t>
            </a:r>
            <a:br>
              <a:rPr lang="en-GB" sz="1700" dirty="0">
                <a:solidFill>
                  <a:schemeClr val="accent1"/>
                </a:solidFill>
                <a:latin typeface="Frutiger LT 55 Roman" pitchFamily="34" charset="0"/>
              </a:rPr>
            </a:br>
            <a:r>
              <a:rPr lang="en-GB" sz="1700" dirty="0">
                <a:solidFill>
                  <a:schemeClr val="accent1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5" y="5780756"/>
            <a:ext cx="219845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90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spac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0974388" cy="17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47700" y="6340475"/>
            <a:ext cx="57896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dirty="0">
                <a:solidFill>
                  <a:srgbClr val="EE7624"/>
                </a:solidFill>
              </a:rPr>
              <a:t>Marine Market Update – 2015 H1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9176" y="5780756"/>
            <a:ext cx="72751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1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loyd's Register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0" y="0"/>
            <a:ext cx="10974388" cy="450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5876925"/>
            <a:ext cx="10974388" cy="9810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1588" y="5876925"/>
            <a:ext cx="10972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2000" rIns="612000" anchor="ctr" anchorCtr="0">
            <a:no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3C71"/>
                </a:solidFill>
                <a:latin typeface="Frutiger LT 55 Roman" pitchFamily="34" charset="0"/>
              </a:rPr>
              <a:t>Lloyd’s Register and variants of it are trading names of Lloyd’s Register Group Limited, its subsidiaries and affiliates.</a:t>
            </a:r>
            <a:br>
              <a:rPr lang="en-GB" dirty="0">
                <a:solidFill>
                  <a:srgbClr val="003C71"/>
                </a:solidFill>
                <a:latin typeface="Frutiger LT 55 Roman" pitchFamily="34" charset="0"/>
              </a:rPr>
            </a:br>
            <a:r>
              <a:rPr lang="en-GB" dirty="0">
                <a:solidFill>
                  <a:srgbClr val="003C71"/>
                </a:solidFill>
                <a:latin typeface="Frutiger LT 55 Roman" pitchFamily="34" charset="0"/>
              </a:rPr>
              <a:t>Copyright © Lloyd’s Register Asia. 2014. A member of the Lloyd’s Register group.</a:t>
            </a:r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white">
          <a:xfrm>
            <a:off x="530224" y="2251318"/>
            <a:ext cx="9133434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err="1">
                <a:solidFill>
                  <a:srgbClr val="FFFFFF"/>
                </a:solidFill>
              </a:rPr>
              <a:t>Jin-soo</a:t>
            </a:r>
            <a:r>
              <a:rPr lang="en-GB" sz="2000" dirty="0">
                <a:solidFill>
                  <a:srgbClr val="FFFFFF"/>
                </a:solidFill>
              </a:rPr>
              <a:t> Son</a:t>
            </a:r>
          </a:p>
          <a:p>
            <a:pPr eaLnBrk="1" hangingPunct="1"/>
            <a:endParaRPr lang="en-GB" sz="2000" dirty="0">
              <a:solidFill>
                <a:srgbClr val="FFFFFF"/>
              </a:solidFill>
            </a:endParaRPr>
          </a:p>
          <a:p>
            <a:pPr eaLnBrk="1" hangingPunct="1"/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Senior Sales and Marketing Specialist</a:t>
            </a:r>
          </a:p>
          <a:p>
            <a:pPr eaLnBrk="1" hangingPunct="1"/>
            <a:r>
              <a:rPr lang="en-US" sz="1700" dirty="0">
                <a:solidFill>
                  <a:srgbClr val="FFFFFF"/>
                </a:solidFill>
                <a:latin typeface="Frutiger LT 55 Roman" pitchFamily="34" charset="0"/>
              </a:rPr>
              <a:t>Korea Business Development Team</a:t>
            </a:r>
            <a:endParaRPr lang="en-GB" sz="1700" dirty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hangingPunct="1"/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Lloyd’s Register Asia</a:t>
            </a:r>
          </a:p>
          <a:p>
            <a:pPr eaLnBrk="1" hangingPunct="1"/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T +82 (0) 51 640 4939 E </a:t>
            </a:r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  <a:hlinkClick r:id="rId2"/>
              </a:rPr>
              <a:t>jin-soo.son@lr.org</a:t>
            </a:r>
            <a:endParaRPr lang="en-GB" sz="1700" dirty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hangingPunct="1"/>
            <a:endParaRPr lang="en-GB" sz="1700" dirty="0">
              <a:solidFill>
                <a:srgbClr val="FFFFFF"/>
              </a:solidFill>
              <a:latin typeface="Frutiger LT 55 Roman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439150" y="5157788"/>
            <a:ext cx="2281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5" y="4809027"/>
            <a:ext cx="219845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02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1114" y="0"/>
            <a:ext cx="10980000" cy="316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solidFill>
                <a:srgbClr val="E65526"/>
              </a:solidFill>
              <a:latin typeface="Frutiger LT 65 Bold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3644900"/>
            <a:ext cx="10974388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3141663"/>
            <a:ext cx="10974388" cy="86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662658" y="3174309"/>
            <a:ext cx="6423670" cy="7675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47700" y="4293096"/>
            <a:ext cx="7071742" cy="648072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1113" y="2781300"/>
            <a:ext cx="10985501" cy="377825"/>
          </a:xfrm>
          <a:prstGeom prst="rect">
            <a:avLst/>
          </a:prstGeom>
          <a:solidFill>
            <a:schemeClr val="accent3">
              <a:alpha val="65097"/>
            </a:schemeClr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8439150" y="6115050"/>
            <a:ext cx="2281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5" y="5780756"/>
            <a:ext cx="219845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7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0" y="0"/>
            <a:ext cx="10974388" cy="1169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69988"/>
            <a:ext cx="10974388" cy="174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47700" y="6340475"/>
            <a:ext cx="6999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3C71"/>
                </a:solidFill>
              </a:rPr>
              <a:t>Technical Event - Update on CSR BC and OT implementation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dirty="0">
              <a:solidFill>
                <a:srgbClr val="003C7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/>
        </p:blipFill>
        <p:spPr>
          <a:xfrm>
            <a:off x="9599176" y="5780756"/>
            <a:ext cx="72751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87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spac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0" y="0"/>
            <a:ext cx="10974388" cy="17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47700" y="6340475"/>
            <a:ext cx="5789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3C71"/>
                </a:solidFill>
              </a:rPr>
              <a:t>Running title &lt;set on slide master&gt;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88" y="1196752"/>
            <a:ext cx="8609012" cy="49800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/>
        </p:blipFill>
        <p:spPr>
          <a:xfrm>
            <a:off x="9599176" y="5780756"/>
            <a:ext cx="72751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54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standard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0" y="0"/>
            <a:ext cx="10974388" cy="1169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69988"/>
            <a:ext cx="10974388" cy="174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47700" y="6340475"/>
            <a:ext cx="5789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3C71"/>
                </a:solidFill>
              </a:rPr>
              <a:t>Running title &lt;set on slide master&gt;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/>
        </p:blipFill>
        <p:spPr>
          <a:xfrm>
            <a:off x="9599176" y="5780756"/>
            <a:ext cx="72751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19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spacous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0" y="0"/>
            <a:ext cx="10974388" cy="17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47700" y="6340475"/>
            <a:ext cx="5789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3C71"/>
                </a:solidFill>
              </a:rPr>
              <a:t>Running title &lt;set on slide master&gt;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88" y="1196752"/>
            <a:ext cx="8609012" cy="49800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/>
        </p:blipFill>
        <p:spPr>
          <a:xfrm>
            <a:off x="9599176" y="5780756"/>
            <a:ext cx="72751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91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loyd's Register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0" y="0"/>
            <a:ext cx="10974388" cy="450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5876925"/>
            <a:ext cx="10974388" cy="9810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1588" y="5876925"/>
            <a:ext cx="10972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2000" rIns="612000" anchor="ctr" anchorCtr="0">
            <a:no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3C71"/>
                </a:solidFill>
                <a:latin typeface="Frutiger LT 55 Roman" pitchFamily="34" charset="0"/>
              </a:rPr>
              <a:t>Lloyd’s Register and variants of it are trading names of Lloyd’s Register Group Limited, its subsidiaries and affiliates.</a:t>
            </a:r>
            <a:br>
              <a:rPr lang="en-GB" dirty="0">
                <a:solidFill>
                  <a:srgbClr val="003C71"/>
                </a:solidFill>
                <a:latin typeface="Frutiger LT 55 Roman" pitchFamily="34" charset="0"/>
              </a:rPr>
            </a:br>
            <a:r>
              <a:rPr lang="en-GB" dirty="0">
                <a:solidFill>
                  <a:srgbClr val="003C71"/>
                </a:solidFill>
                <a:latin typeface="Frutiger LT 55 Roman" pitchFamily="34" charset="0"/>
              </a:rPr>
              <a:t>Copyright © Lloyd’s Register Asia. 2014. A member of the Lloyd’s Register group.</a:t>
            </a:r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white">
          <a:xfrm>
            <a:off x="530225" y="1989138"/>
            <a:ext cx="84963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FFFFFF"/>
                </a:solidFill>
              </a:rPr>
              <a:t>Hasan Ocakli</a:t>
            </a:r>
          </a:p>
          <a:p>
            <a:pPr eaLnBrk="1" hangingPunct="1"/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Technical Manager - CSR</a:t>
            </a:r>
          </a:p>
          <a:p>
            <a:pPr eaLnBrk="1" hangingPunct="1"/>
            <a:endParaRPr lang="en-GB" sz="1700" dirty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hangingPunct="1"/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M +82 (0)10 8715 6963   E </a:t>
            </a:r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  <a:hlinkClick r:id="rId2"/>
              </a:rPr>
              <a:t>hasan.ocakli@lr.org</a:t>
            </a:r>
            <a:endParaRPr lang="en-GB" sz="1700" dirty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hangingPunct="1"/>
            <a:endParaRPr lang="en-GB" sz="1700" dirty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hangingPunct="1"/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Lloyd’s Register Asia</a:t>
            </a:r>
          </a:p>
          <a:p>
            <a:pPr eaLnBrk="1" hangingPunct="1"/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Busan, Republic of Korea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439150" y="5157788"/>
            <a:ext cx="2281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5" y="4809027"/>
            <a:ext cx="219845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406900"/>
            <a:ext cx="93281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2906713"/>
            <a:ext cx="93281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587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987583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535113"/>
            <a:ext cx="48482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5" y="2174875"/>
            <a:ext cx="48482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5300" y="1535113"/>
            <a:ext cx="48498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5300" y="2174875"/>
            <a:ext cx="48498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0" y="0"/>
            <a:ext cx="10974388" cy="1169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69988"/>
            <a:ext cx="10974388" cy="174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47700" y="6340475"/>
            <a:ext cx="57896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3C71"/>
                </a:solidFill>
              </a:rPr>
              <a:t>Lloyd's Register TC 2017 – independence and technical excellence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/>
        </p:blipFill>
        <p:spPr>
          <a:xfrm>
            <a:off x="9599176" y="5780756"/>
            <a:ext cx="72751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1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857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35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3050"/>
            <a:ext cx="36099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013" y="273050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275" y="1435100"/>
            <a:ext cx="36099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439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063" y="4800600"/>
            <a:ext cx="65849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1063" y="612775"/>
            <a:ext cx="658495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063" y="5367338"/>
            <a:ext cx="658495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283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04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539750"/>
            <a:ext cx="2152650" cy="50403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539750"/>
            <a:ext cx="6305550" cy="50403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0936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494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5 - 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7590F1A-714B-A147-BF12-27AF1E88FF82}"/>
              </a:ext>
            </a:extLst>
          </p:cNvPr>
          <p:cNvSpPr/>
          <p:nvPr userDrawn="1"/>
        </p:nvSpPr>
        <p:spPr>
          <a:xfrm flipH="1">
            <a:off x="0" y="1805146"/>
            <a:ext cx="10974388" cy="3328700"/>
          </a:xfrm>
          <a:custGeom>
            <a:avLst/>
            <a:gdLst>
              <a:gd name="connsiteX0" fmla="*/ 3126700 w 12192000"/>
              <a:gd name="connsiteY0" fmla="*/ 428200 h 3328700"/>
              <a:gd name="connsiteX1" fmla="*/ 3126700 w 12192000"/>
              <a:gd name="connsiteY1" fmla="*/ 2900500 h 3328700"/>
              <a:gd name="connsiteX2" fmla="*/ 1733046 w 12192000"/>
              <a:gd name="connsiteY2" fmla="*/ 2900500 h 3328700"/>
              <a:gd name="connsiteX3" fmla="*/ 1733046 w 12192000"/>
              <a:gd name="connsiteY3" fmla="*/ 2648776 h 3328700"/>
              <a:gd name="connsiteX4" fmla="*/ 2824030 w 12192000"/>
              <a:gd name="connsiteY4" fmla="*/ 2648776 h 3328700"/>
              <a:gd name="connsiteX5" fmla="*/ 2824030 w 12192000"/>
              <a:gd name="connsiteY5" fmla="*/ 428200 h 3328700"/>
              <a:gd name="connsiteX6" fmla="*/ 2287562 w 12192000"/>
              <a:gd name="connsiteY6" fmla="*/ 427993 h 3328700"/>
              <a:gd name="connsiteX7" fmla="*/ 2287562 w 12192000"/>
              <a:gd name="connsiteY7" fmla="*/ 678687 h 3328700"/>
              <a:gd name="connsiteX8" fmla="*/ 1931576 w 12192000"/>
              <a:gd name="connsiteY8" fmla="*/ 678687 h 3328700"/>
              <a:gd name="connsiteX9" fmla="*/ 1326026 w 12192000"/>
              <a:gd name="connsiteY9" fmla="*/ 1164818 h 3328700"/>
              <a:gd name="connsiteX10" fmla="*/ 1943194 w 12192000"/>
              <a:gd name="connsiteY10" fmla="*/ 1654248 h 3328700"/>
              <a:gd name="connsiteX11" fmla="*/ 2288392 w 12192000"/>
              <a:gd name="connsiteY11" fmla="*/ 1654248 h 3328700"/>
              <a:gd name="connsiteX12" fmla="*/ 1265452 w 12192000"/>
              <a:gd name="connsiteY12" fmla="*/ 2901119 h 3328700"/>
              <a:gd name="connsiteX13" fmla="*/ 897018 w 12192000"/>
              <a:gd name="connsiteY13" fmla="*/ 2901119 h 3328700"/>
              <a:gd name="connsiteX14" fmla="*/ 1729518 w 12192000"/>
              <a:gd name="connsiteY14" fmla="*/ 1881645 h 3328700"/>
              <a:gd name="connsiteX15" fmla="*/ 1730556 w 12192000"/>
              <a:gd name="connsiteY15" fmla="*/ 1881645 h 3328700"/>
              <a:gd name="connsiteX16" fmla="*/ 1025222 w 12192000"/>
              <a:gd name="connsiteY16" fmla="*/ 1164818 h 3328700"/>
              <a:gd name="connsiteX17" fmla="*/ 1902740 w 12192000"/>
              <a:gd name="connsiteY17" fmla="*/ 427993 h 3328700"/>
              <a:gd name="connsiteX18" fmla="*/ 12192000 w 12192000"/>
              <a:gd name="connsiteY18" fmla="*/ 0 h 3328700"/>
              <a:gd name="connsiteX19" fmla="*/ 0 w 12192000"/>
              <a:gd name="connsiteY19" fmla="*/ 0 h 3328700"/>
              <a:gd name="connsiteX20" fmla="*/ 0 w 12192000"/>
              <a:gd name="connsiteY20" fmla="*/ 3328700 h 3328700"/>
              <a:gd name="connsiteX21" fmla="*/ 12192000 w 12192000"/>
              <a:gd name="connsiteY21" fmla="*/ 3328700 h 33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3328700">
                <a:moveTo>
                  <a:pt x="3126700" y="428200"/>
                </a:moveTo>
                <a:lnTo>
                  <a:pt x="3126700" y="2900500"/>
                </a:lnTo>
                <a:lnTo>
                  <a:pt x="1733046" y="2900500"/>
                </a:lnTo>
                <a:lnTo>
                  <a:pt x="1733046" y="2648776"/>
                </a:lnTo>
                <a:lnTo>
                  <a:pt x="2824030" y="2648776"/>
                </a:lnTo>
                <a:lnTo>
                  <a:pt x="2824030" y="428200"/>
                </a:lnTo>
                <a:close/>
                <a:moveTo>
                  <a:pt x="2287562" y="427993"/>
                </a:moveTo>
                <a:lnTo>
                  <a:pt x="2287562" y="678687"/>
                </a:lnTo>
                <a:lnTo>
                  <a:pt x="1931576" y="678687"/>
                </a:lnTo>
                <a:cubicBezTo>
                  <a:pt x="1542812" y="678687"/>
                  <a:pt x="1326026" y="853513"/>
                  <a:pt x="1326026" y="1164818"/>
                </a:cubicBezTo>
                <a:cubicBezTo>
                  <a:pt x="1326026" y="1476123"/>
                  <a:pt x="1554430" y="1654248"/>
                  <a:pt x="1943194" y="1654248"/>
                </a:cubicBezTo>
                <a:lnTo>
                  <a:pt x="2288392" y="1654248"/>
                </a:lnTo>
                <a:lnTo>
                  <a:pt x="1265452" y="2901119"/>
                </a:lnTo>
                <a:lnTo>
                  <a:pt x="897018" y="2901119"/>
                </a:lnTo>
                <a:lnTo>
                  <a:pt x="1729518" y="1881645"/>
                </a:lnTo>
                <a:lnTo>
                  <a:pt x="1730556" y="1881645"/>
                </a:lnTo>
                <a:cubicBezTo>
                  <a:pt x="1290760" y="1845154"/>
                  <a:pt x="1025222" y="1558795"/>
                  <a:pt x="1025222" y="1164818"/>
                </a:cubicBezTo>
                <a:cubicBezTo>
                  <a:pt x="1025222" y="703426"/>
                  <a:pt x="1351336" y="427993"/>
                  <a:pt x="1902740" y="427993"/>
                </a:cubicBezTo>
                <a:close/>
                <a:moveTo>
                  <a:pt x="12192000" y="0"/>
                </a:moveTo>
                <a:lnTo>
                  <a:pt x="0" y="0"/>
                </a:lnTo>
                <a:lnTo>
                  <a:pt x="0" y="3328700"/>
                </a:lnTo>
                <a:lnTo>
                  <a:pt x="12192000" y="332870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7430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8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871A414-1841-024A-A3E7-568A8B934D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752" y="1792941"/>
            <a:ext cx="4461637" cy="3316940"/>
          </a:xfrm>
        </p:spPr>
        <p:txBody>
          <a:bodyPr anchor="ctr" anchorCtr="0">
            <a:noAutofit/>
          </a:bodyPr>
          <a:lstStyle>
            <a:lvl1pPr>
              <a:defRPr sz="3960" b="1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 marL="285782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28003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rine W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izth\Documents\Marine Sales and Marketing\Wiki\Templates\Duotone photos\marine\Waves _11_002_Shore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438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644900"/>
            <a:ext cx="10974388" cy="1728788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141663"/>
            <a:ext cx="10974388" cy="863600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1113" y="2781300"/>
            <a:ext cx="10985501" cy="377825"/>
          </a:xfrm>
          <a:prstGeom prst="rect">
            <a:avLst/>
          </a:prstGeom>
          <a:solidFill>
            <a:srgbClr val="EE7624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439150" y="6115050"/>
            <a:ext cx="2281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589588"/>
            <a:ext cx="19399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662658" y="3174309"/>
            <a:ext cx="6423670" cy="7675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47700" y="4293096"/>
            <a:ext cx="7071742" cy="648072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197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gre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0974388" cy="1169988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169988"/>
            <a:ext cx="10974388" cy="174625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0"/>
            <a:ext cx="10974388" cy="1169988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169988"/>
            <a:ext cx="10974388" cy="174625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647700" y="6340475"/>
            <a:ext cx="5789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3C71"/>
                </a:solidFill>
              </a:rPr>
              <a:t>Lloyd's Register NSTC 2016 – independence and technical excellence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88" y="1619250"/>
            <a:ext cx="5341962" cy="396081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61993" y="1988790"/>
            <a:ext cx="4249737" cy="360045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3432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spac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0" y="0"/>
            <a:ext cx="10974388" cy="17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47700" y="6340475"/>
            <a:ext cx="5789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accent2"/>
                </a:solidFill>
              </a:rPr>
              <a:t>Running title &lt;set on slide master&gt;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88" y="1196752"/>
            <a:ext cx="8609012" cy="49800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/>
        </p:blipFill>
        <p:spPr>
          <a:xfrm>
            <a:off x="9599176" y="5780756"/>
            <a:ext cx="72751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88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loyd's Register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0974388" cy="4508500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876925"/>
            <a:ext cx="10974388" cy="98107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30225" y="6135688"/>
            <a:ext cx="9421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3C71"/>
                </a:solidFill>
                <a:latin typeface="Frutiger LT 55 Roman" pitchFamily="34" charset="0"/>
              </a:rPr>
              <a:t>Lloyd’s Register and variants of it are trading names of Lloyd’s Register Group Limited, its subsidiaries and affiliates.</a:t>
            </a:r>
            <a:br>
              <a:rPr lang="en-GB" dirty="0">
                <a:solidFill>
                  <a:srgbClr val="003C71"/>
                </a:solidFill>
                <a:latin typeface="Frutiger LT 55 Roman" pitchFamily="34" charset="0"/>
              </a:rPr>
            </a:br>
            <a:r>
              <a:rPr lang="en-GB" dirty="0">
                <a:solidFill>
                  <a:srgbClr val="003C71"/>
                </a:solidFill>
                <a:latin typeface="Frutiger LT 55 Roman" pitchFamily="34" charset="0"/>
              </a:rPr>
              <a:t>Copyright © Lloyd’s Register [Entity]. 2013. A member of the Lloyd’s Register group.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white">
          <a:xfrm>
            <a:off x="530225" y="1989138"/>
            <a:ext cx="84963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2000" dirty="0">
                <a:solidFill>
                  <a:srgbClr val="FFFFFF"/>
                </a:solidFill>
              </a:rPr>
              <a:t>Duncan Duffy</a:t>
            </a:r>
          </a:p>
          <a:p>
            <a:pPr eaLnBrk="1" hangingPunct="1">
              <a:defRPr/>
            </a:pPr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Rules Architect</a:t>
            </a:r>
          </a:p>
          <a:p>
            <a:pPr eaLnBrk="1" hangingPunct="1">
              <a:defRPr/>
            </a:pPr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Unit/ Department</a:t>
            </a:r>
          </a:p>
          <a:p>
            <a:pPr eaLnBrk="1" hangingPunct="1">
              <a:defRPr/>
            </a:pPr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T +44 (0)23 2345 5432   E </a:t>
            </a:r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  <a:hlinkClick r:id="rId2"/>
              </a:rPr>
              <a:t>xxxxx.xxxxx@lr.org</a:t>
            </a:r>
            <a:endParaRPr lang="en-GB" sz="1700" dirty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hangingPunct="1">
              <a:defRPr/>
            </a:pPr>
            <a:endParaRPr lang="en-GB" sz="1700" dirty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hangingPunct="1">
              <a:defRPr/>
            </a:pPr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Lloyd’s Register [Entity]</a:t>
            </a:r>
          </a:p>
          <a:p>
            <a:pPr eaLnBrk="1" hangingPunct="1">
              <a:defRPr/>
            </a:pPr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71 Fenchurch Street, London EC3M 4BS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39150" y="5157788"/>
            <a:ext cx="2281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10974388" cy="4508500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5876925"/>
            <a:ext cx="10974388" cy="98107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530225" y="6135688"/>
            <a:ext cx="9421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3C71"/>
                </a:solidFill>
                <a:latin typeface="Frutiger LT 55 Roman" pitchFamily="34" charset="0"/>
              </a:rPr>
              <a:t>Lloyd’s Register and variants of it are trading names of Lloyd’s Register Group Limited, its subsidiaries and affiliates.</a:t>
            </a:r>
            <a:br>
              <a:rPr lang="en-GB" dirty="0">
                <a:solidFill>
                  <a:srgbClr val="003C71"/>
                </a:solidFill>
                <a:latin typeface="Frutiger LT 55 Roman" pitchFamily="34" charset="0"/>
              </a:rPr>
            </a:br>
            <a:r>
              <a:rPr lang="en-GB" dirty="0">
                <a:solidFill>
                  <a:srgbClr val="003C71"/>
                </a:solidFill>
                <a:latin typeface="Frutiger LT 55 Roman" pitchFamily="34" charset="0"/>
              </a:rPr>
              <a:t>Copyright © Lloyd’s Register Group Limited. 2017.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439150" y="5157788"/>
            <a:ext cx="2281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632325"/>
            <a:ext cx="19399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683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-5 - 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17590F1A-714B-A147-BF12-27AF1E88FF82}"/>
              </a:ext>
            </a:extLst>
          </p:cNvPr>
          <p:cNvSpPr/>
          <p:nvPr userDrawn="1"/>
        </p:nvSpPr>
        <p:spPr>
          <a:xfrm flipH="1">
            <a:off x="0" y="1805146"/>
            <a:ext cx="10974388" cy="3328700"/>
          </a:xfrm>
          <a:custGeom>
            <a:avLst/>
            <a:gdLst>
              <a:gd name="connsiteX0" fmla="*/ 3126700 w 12192000"/>
              <a:gd name="connsiteY0" fmla="*/ 428200 h 3328700"/>
              <a:gd name="connsiteX1" fmla="*/ 3126700 w 12192000"/>
              <a:gd name="connsiteY1" fmla="*/ 2900500 h 3328700"/>
              <a:gd name="connsiteX2" fmla="*/ 1733046 w 12192000"/>
              <a:gd name="connsiteY2" fmla="*/ 2900500 h 3328700"/>
              <a:gd name="connsiteX3" fmla="*/ 1733046 w 12192000"/>
              <a:gd name="connsiteY3" fmla="*/ 2648776 h 3328700"/>
              <a:gd name="connsiteX4" fmla="*/ 2824030 w 12192000"/>
              <a:gd name="connsiteY4" fmla="*/ 2648776 h 3328700"/>
              <a:gd name="connsiteX5" fmla="*/ 2824030 w 12192000"/>
              <a:gd name="connsiteY5" fmla="*/ 428200 h 3328700"/>
              <a:gd name="connsiteX6" fmla="*/ 2287562 w 12192000"/>
              <a:gd name="connsiteY6" fmla="*/ 427993 h 3328700"/>
              <a:gd name="connsiteX7" fmla="*/ 2287562 w 12192000"/>
              <a:gd name="connsiteY7" fmla="*/ 678687 h 3328700"/>
              <a:gd name="connsiteX8" fmla="*/ 1931576 w 12192000"/>
              <a:gd name="connsiteY8" fmla="*/ 678687 h 3328700"/>
              <a:gd name="connsiteX9" fmla="*/ 1326026 w 12192000"/>
              <a:gd name="connsiteY9" fmla="*/ 1164818 h 3328700"/>
              <a:gd name="connsiteX10" fmla="*/ 1943194 w 12192000"/>
              <a:gd name="connsiteY10" fmla="*/ 1654248 h 3328700"/>
              <a:gd name="connsiteX11" fmla="*/ 2288392 w 12192000"/>
              <a:gd name="connsiteY11" fmla="*/ 1654248 h 3328700"/>
              <a:gd name="connsiteX12" fmla="*/ 1265452 w 12192000"/>
              <a:gd name="connsiteY12" fmla="*/ 2901119 h 3328700"/>
              <a:gd name="connsiteX13" fmla="*/ 897018 w 12192000"/>
              <a:gd name="connsiteY13" fmla="*/ 2901119 h 3328700"/>
              <a:gd name="connsiteX14" fmla="*/ 1729518 w 12192000"/>
              <a:gd name="connsiteY14" fmla="*/ 1881645 h 3328700"/>
              <a:gd name="connsiteX15" fmla="*/ 1730556 w 12192000"/>
              <a:gd name="connsiteY15" fmla="*/ 1881645 h 3328700"/>
              <a:gd name="connsiteX16" fmla="*/ 1025222 w 12192000"/>
              <a:gd name="connsiteY16" fmla="*/ 1164818 h 3328700"/>
              <a:gd name="connsiteX17" fmla="*/ 1902740 w 12192000"/>
              <a:gd name="connsiteY17" fmla="*/ 427993 h 3328700"/>
              <a:gd name="connsiteX18" fmla="*/ 12192000 w 12192000"/>
              <a:gd name="connsiteY18" fmla="*/ 0 h 3328700"/>
              <a:gd name="connsiteX19" fmla="*/ 0 w 12192000"/>
              <a:gd name="connsiteY19" fmla="*/ 0 h 3328700"/>
              <a:gd name="connsiteX20" fmla="*/ 0 w 12192000"/>
              <a:gd name="connsiteY20" fmla="*/ 3328700 h 3328700"/>
              <a:gd name="connsiteX21" fmla="*/ 12192000 w 12192000"/>
              <a:gd name="connsiteY21" fmla="*/ 3328700 h 33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3328700">
                <a:moveTo>
                  <a:pt x="3126700" y="428200"/>
                </a:moveTo>
                <a:lnTo>
                  <a:pt x="3126700" y="2900500"/>
                </a:lnTo>
                <a:lnTo>
                  <a:pt x="1733046" y="2900500"/>
                </a:lnTo>
                <a:lnTo>
                  <a:pt x="1733046" y="2648776"/>
                </a:lnTo>
                <a:lnTo>
                  <a:pt x="2824030" y="2648776"/>
                </a:lnTo>
                <a:lnTo>
                  <a:pt x="2824030" y="428200"/>
                </a:lnTo>
                <a:close/>
                <a:moveTo>
                  <a:pt x="2287562" y="427993"/>
                </a:moveTo>
                <a:lnTo>
                  <a:pt x="2287562" y="678687"/>
                </a:lnTo>
                <a:lnTo>
                  <a:pt x="1931576" y="678687"/>
                </a:lnTo>
                <a:cubicBezTo>
                  <a:pt x="1542812" y="678687"/>
                  <a:pt x="1326026" y="853513"/>
                  <a:pt x="1326026" y="1164818"/>
                </a:cubicBezTo>
                <a:cubicBezTo>
                  <a:pt x="1326026" y="1476123"/>
                  <a:pt x="1554430" y="1654248"/>
                  <a:pt x="1943194" y="1654248"/>
                </a:cubicBezTo>
                <a:lnTo>
                  <a:pt x="2288392" y="1654248"/>
                </a:lnTo>
                <a:lnTo>
                  <a:pt x="1265452" y="2901119"/>
                </a:lnTo>
                <a:lnTo>
                  <a:pt x="897018" y="2901119"/>
                </a:lnTo>
                <a:lnTo>
                  <a:pt x="1729518" y="1881645"/>
                </a:lnTo>
                <a:lnTo>
                  <a:pt x="1730556" y="1881645"/>
                </a:lnTo>
                <a:cubicBezTo>
                  <a:pt x="1290760" y="1845154"/>
                  <a:pt x="1025222" y="1558795"/>
                  <a:pt x="1025222" y="1164818"/>
                </a:cubicBezTo>
                <a:cubicBezTo>
                  <a:pt x="1025222" y="703426"/>
                  <a:pt x="1351336" y="427993"/>
                  <a:pt x="1902740" y="427993"/>
                </a:cubicBezTo>
                <a:close/>
                <a:moveTo>
                  <a:pt x="12192000" y="0"/>
                </a:moveTo>
                <a:lnTo>
                  <a:pt x="0" y="0"/>
                </a:lnTo>
                <a:lnTo>
                  <a:pt x="0" y="3328700"/>
                </a:lnTo>
                <a:lnTo>
                  <a:pt x="12192000" y="332870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7430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80" b="0" i="0" u="none" strike="noStrike" cap="none" spc="0" normalizeH="0" baseline="0" dirty="0">
              <a:ln>
                <a:noFill/>
              </a:ln>
              <a:noFill/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cs typeface="Silka Medium"/>
              <a:sym typeface="Silka Medium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871A414-1841-024A-A3E7-568A8B934D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752" y="1792941"/>
            <a:ext cx="4461637" cy="3316940"/>
          </a:xfrm>
        </p:spPr>
        <p:txBody>
          <a:bodyPr anchor="ctr" anchorCtr="0">
            <a:noAutofit/>
          </a:bodyPr>
          <a:lstStyle>
            <a:lvl1pPr>
              <a:defRPr sz="3960" b="1" i="0">
                <a:solidFill>
                  <a:srgbClr val="000000"/>
                </a:solidFill>
                <a:latin typeface="Source Sans Pro" panose="020B0503030403020204" pitchFamily="34" charset="0"/>
              </a:defRPr>
            </a:lvl1pPr>
            <a:lvl2pPr marL="285782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0859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rine W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izth\Documents\Marine Sales and Marketing\Wiki\Templates\Duotone photos\marine\Waves _11_002_Shore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438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644900"/>
            <a:ext cx="10974388" cy="1728788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141663"/>
            <a:ext cx="10974388" cy="863600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1113" y="2781300"/>
            <a:ext cx="10985501" cy="377825"/>
          </a:xfrm>
          <a:prstGeom prst="rect">
            <a:avLst/>
          </a:prstGeom>
          <a:solidFill>
            <a:srgbClr val="EE7624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439150" y="6115050"/>
            <a:ext cx="2281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589588"/>
            <a:ext cx="19399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662658" y="3174309"/>
            <a:ext cx="6423670" cy="76755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47700" y="4293096"/>
            <a:ext cx="7071742" cy="648072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340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gre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0974388" cy="1169988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169988"/>
            <a:ext cx="10974388" cy="174625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0"/>
            <a:ext cx="10974388" cy="1169988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169988"/>
            <a:ext cx="10974388" cy="174625"/>
          </a:xfrm>
          <a:prstGeom prst="rect">
            <a:avLst/>
          </a:prstGeom>
          <a:solidFill>
            <a:srgbClr val="3B8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647700" y="6340475"/>
            <a:ext cx="5789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3C71"/>
                </a:solidFill>
              </a:rPr>
              <a:t>Lloyd's Register NSTC 2016 – independence and technical excellence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88" y="1619250"/>
            <a:ext cx="5341962" cy="396081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61993" y="1988790"/>
            <a:ext cx="4249737" cy="360045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170476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loyd's Register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0974388" cy="4508500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876925"/>
            <a:ext cx="10974388" cy="98107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30225" y="6135688"/>
            <a:ext cx="9421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3C71"/>
                </a:solidFill>
                <a:latin typeface="Frutiger LT 55 Roman" pitchFamily="34" charset="0"/>
              </a:rPr>
              <a:t>Lloyd’s Register and variants of it are trading names of Lloyd’s Register Group Limited, its subsidiaries and affiliates.</a:t>
            </a:r>
            <a:br>
              <a:rPr lang="en-GB" dirty="0">
                <a:solidFill>
                  <a:srgbClr val="003C71"/>
                </a:solidFill>
                <a:latin typeface="Frutiger LT 55 Roman" pitchFamily="34" charset="0"/>
              </a:rPr>
            </a:br>
            <a:r>
              <a:rPr lang="en-GB" dirty="0">
                <a:solidFill>
                  <a:srgbClr val="003C71"/>
                </a:solidFill>
                <a:latin typeface="Frutiger LT 55 Roman" pitchFamily="34" charset="0"/>
              </a:rPr>
              <a:t>Copyright © Lloyd’s Register [Entity]. 2013. A member of the Lloyd’s Register group.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white">
          <a:xfrm>
            <a:off x="530225" y="1989138"/>
            <a:ext cx="84963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2000" dirty="0">
                <a:solidFill>
                  <a:srgbClr val="FFFFFF"/>
                </a:solidFill>
              </a:rPr>
              <a:t>Duncan Duffy</a:t>
            </a:r>
          </a:p>
          <a:p>
            <a:pPr eaLnBrk="1" hangingPunct="1">
              <a:defRPr/>
            </a:pPr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Rules Architect</a:t>
            </a:r>
          </a:p>
          <a:p>
            <a:pPr eaLnBrk="1" hangingPunct="1">
              <a:defRPr/>
            </a:pPr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Unit/ Department</a:t>
            </a:r>
          </a:p>
          <a:p>
            <a:pPr eaLnBrk="1" hangingPunct="1">
              <a:defRPr/>
            </a:pPr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T +44 (0)23 2345 5432   E </a:t>
            </a:r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  <a:hlinkClick r:id="rId2"/>
              </a:rPr>
              <a:t>xxxxx.xxxxx@lr.org</a:t>
            </a:r>
            <a:endParaRPr lang="en-GB" sz="1700" dirty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hangingPunct="1">
              <a:defRPr/>
            </a:pPr>
            <a:endParaRPr lang="en-GB" sz="1700" dirty="0">
              <a:solidFill>
                <a:srgbClr val="FFFFFF"/>
              </a:solidFill>
              <a:latin typeface="Frutiger LT 55 Roman" pitchFamily="34" charset="0"/>
            </a:endParaRPr>
          </a:p>
          <a:p>
            <a:pPr eaLnBrk="1" hangingPunct="1">
              <a:defRPr/>
            </a:pPr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Lloyd’s Register [Entity]</a:t>
            </a:r>
          </a:p>
          <a:p>
            <a:pPr eaLnBrk="1" hangingPunct="1">
              <a:defRPr/>
            </a:pPr>
            <a:r>
              <a:rPr lang="en-GB" sz="1700" dirty="0">
                <a:solidFill>
                  <a:srgbClr val="FFFFFF"/>
                </a:solidFill>
                <a:latin typeface="Frutiger LT 55 Roman" pitchFamily="34" charset="0"/>
              </a:rPr>
              <a:t>71 Fenchurch Street, London EC3M 4BS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439150" y="5157788"/>
            <a:ext cx="2281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10974388" cy="4508500"/>
          </a:xfrm>
          <a:prstGeom prst="rect">
            <a:avLst/>
          </a:prstGeom>
          <a:solidFill>
            <a:srgbClr val="003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5876925"/>
            <a:ext cx="10974388" cy="981075"/>
          </a:xfrm>
          <a:prstGeom prst="rect">
            <a:avLst/>
          </a:prstGeom>
          <a:solidFill>
            <a:srgbClr val="EB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530225" y="6135688"/>
            <a:ext cx="9421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3C71"/>
                </a:solidFill>
                <a:latin typeface="Frutiger LT 55 Roman" pitchFamily="34" charset="0"/>
              </a:rPr>
              <a:t>Lloyd’s Register and variants of it are trading names of Lloyd’s Register Group Limited, its subsidiaries and affiliates.</a:t>
            </a:r>
            <a:br>
              <a:rPr lang="en-GB" dirty="0">
                <a:solidFill>
                  <a:srgbClr val="003C71"/>
                </a:solidFill>
                <a:latin typeface="Frutiger LT 55 Roman" pitchFamily="34" charset="0"/>
              </a:rPr>
            </a:br>
            <a:r>
              <a:rPr lang="en-GB" dirty="0">
                <a:solidFill>
                  <a:srgbClr val="003C71"/>
                </a:solidFill>
                <a:latin typeface="Frutiger LT 55 Roman" pitchFamily="34" charset="0"/>
              </a:rPr>
              <a:t>Copyright © Lloyd’s Register Group Limited. 2017.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439150" y="5157788"/>
            <a:ext cx="2281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Working together</a:t>
            </a:r>
            <a:b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</a:br>
            <a:r>
              <a:rPr lang="en-GB" sz="1700" dirty="0">
                <a:solidFill>
                  <a:srgbClr val="3B8EDE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632325"/>
            <a:ext cx="19399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562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hanks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D70DE14-F448-0C4C-99B7-6D1674E54F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6348" y="1384300"/>
            <a:ext cx="3223726" cy="40894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0CDEEF-1CA1-CC48-B6EE-30F2BDFE27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3628" y="4921503"/>
            <a:ext cx="3242841" cy="1117559"/>
          </a:xfrm>
        </p:spPr>
        <p:txBody>
          <a:bodyPr>
            <a:noAutofit/>
          </a:bodyPr>
          <a:lstStyle>
            <a:lvl1pPr>
              <a:defRPr sz="108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080">
                <a:latin typeface="+mn-ea"/>
                <a:ea typeface="+mn-ea"/>
              </a:defRPr>
            </a:lvl2pPr>
            <a:lvl3pPr>
              <a:defRPr sz="1080">
                <a:latin typeface="+mn-ea"/>
                <a:ea typeface="+mn-ea"/>
              </a:defRPr>
            </a:lvl3pPr>
            <a:lvl4pPr>
              <a:defRPr sz="1080">
                <a:latin typeface="+mn-ea"/>
                <a:ea typeface="+mn-ea"/>
              </a:defRPr>
            </a:lvl4pPr>
            <a:lvl5pPr>
              <a:defRPr sz="1080">
                <a:latin typeface="+mn-ea"/>
                <a:ea typeface="+mn-ea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D03888-2970-A74A-B2B8-49EBFF86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07" y="3635086"/>
            <a:ext cx="3241717" cy="1178074"/>
          </a:xfrm>
        </p:spPr>
        <p:txBody>
          <a:bodyPr/>
          <a:lstStyle>
            <a:lvl1pPr>
              <a:defRPr sz="324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562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standard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0" y="0"/>
            <a:ext cx="10974388" cy="1169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69988"/>
            <a:ext cx="10974388" cy="174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47700" y="6340475"/>
            <a:ext cx="5789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accent2"/>
                </a:solidFill>
              </a:rPr>
              <a:t>Running title &lt;set on slide master&gt;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/>
        </p:blipFill>
        <p:spPr>
          <a:xfrm>
            <a:off x="9599176" y="5780756"/>
            <a:ext cx="72751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7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 spacous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0" y="0"/>
            <a:ext cx="10974388" cy="17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88" y="1196752"/>
            <a:ext cx="8609012" cy="49800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/>
        </p:blipFill>
        <p:spPr>
          <a:xfrm>
            <a:off x="9599176" y="5780756"/>
            <a:ext cx="72751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loyd's Register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0" y="0"/>
            <a:ext cx="10974388" cy="450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0" y="5876925"/>
            <a:ext cx="10974388" cy="9810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1588" y="5876925"/>
            <a:ext cx="10972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2000" rIns="612000" anchor="ctr" anchorCtr="0">
            <a:no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accent2"/>
                </a:solidFill>
                <a:latin typeface="Frutiger LT 55 Roman" pitchFamily="34" charset="0"/>
              </a:rPr>
              <a:t>Lloyd’s Register and variants of it are trading names of Lloyd’s Register Group Limited, its subsidiaries and affiliates.</a:t>
            </a:r>
            <a:br>
              <a:rPr lang="en-GB" dirty="0">
                <a:solidFill>
                  <a:schemeClr val="accent2"/>
                </a:solidFill>
                <a:latin typeface="Frutiger LT 55 Roman" pitchFamily="34" charset="0"/>
              </a:rPr>
            </a:br>
            <a:r>
              <a:rPr lang="en-GB" dirty="0">
                <a:solidFill>
                  <a:schemeClr val="accent2"/>
                </a:solidFill>
                <a:latin typeface="Frutiger LT 55 Roman" pitchFamily="34" charset="0"/>
              </a:rPr>
              <a:t>Copyright © Lloyd’s Register Asia. 2014. A member of the Lloyd’s Register group.</a:t>
            </a:r>
          </a:p>
        </p:txBody>
      </p:sp>
      <p:sp>
        <p:nvSpPr>
          <p:cNvPr id="5" name="TextBox 5"/>
          <p:cNvSpPr txBox="1">
            <a:spLocks noChangeArrowheads="1"/>
          </p:cNvSpPr>
          <p:nvPr userDrawn="1"/>
        </p:nvSpPr>
        <p:spPr bwMode="white">
          <a:xfrm>
            <a:off x="530225" y="1989138"/>
            <a:ext cx="84963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chemeClr val="bg1"/>
                </a:solidFill>
              </a:rPr>
              <a:t>Hasan Ocakli</a:t>
            </a:r>
          </a:p>
          <a:p>
            <a:pPr eaLnBrk="1" hangingPunct="1"/>
            <a:r>
              <a:rPr lang="en-GB" sz="1700" dirty="0">
                <a:solidFill>
                  <a:schemeClr val="bg1"/>
                </a:solidFill>
                <a:latin typeface="Frutiger LT 55 Roman" pitchFamily="34" charset="0"/>
              </a:rPr>
              <a:t>Technical Authority</a:t>
            </a:r>
          </a:p>
          <a:p>
            <a:pPr eaLnBrk="1" hangingPunct="1"/>
            <a:endParaRPr lang="en-GB" sz="1700" dirty="0">
              <a:solidFill>
                <a:schemeClr val="bg1"/>
              </a:solidFill>
              <a:latin typeface="Frutiger LT 55 Roman" pitchFamily="34" charset="0"/>
            </a:endParaRPr>
          </a:p>
          <a:p>
            <a:pPr eaLnBrk="1" hangingPunct="1"/>
            <a:r>
              <a:rPr lang="en-GB" sz="1700" dirty="0">
                <a:solidFill>
                  <a:schemeClr val="bg1"/>
                </a:solidFill>
                <a:latin typeface="Frutiger LT 55 Roman" pitchFamily="34" charset="0"/>
              </a:rPr>
              <a:t>M +44 (0)79 7658 2156   E </a:t>
            </a:r>
            <a:r>
              <a:rPr lang="en-GB" sz="1700" dirty="0">
                <a:solidFill>
                  <a:schemeClr val="bg1"/>
                </a:solidFill>
                <a:latin typeface="Frutiger LT 55 Roman" pitchFamily="34" charset="0"/>
                <a:hlinkClick r:id="rId2"/>
              </a:rPr>
              <a:t>hasan.ocakli@lr.org</a:t>
            </a:r>
            <a:endParaRPr lang="en-GB" sz="1700" dirty="0">
              <a:solidFill>
                <a:schemeClr val="bg1"/>
              </a:solidFill>
              <a:latin typeface="Frutiger LT 55 Roman" pitchFamily="34" charset="0"/>
            </a:endParaRPr>
          </a:p>
          <a:p>
            <a:pPr eaLnBrk="1" hangingPunct="1"/>
            <a:endParaRPr lang="en-GB" sz="1700" dirty="0">
              <a:solidFill>
                <a:schemeClr val="bg1"/>
              </a:solidFill>
              <a:latin typeface="Frutiger LT 55 Roman" pitchFamily="34" charset="0"/>
            </a:endParaRPr>
          </a:p>
          <a:p>
            <a:pPr eaLnBrk="1" hangingPunct="1"/>
            <a:r>
              <a:rPr lang="en-GB" sz="1700" dirty="0">
                <a:solidFill>
                  <a:schemeClr val="bg1"/>
                </a:solidFill>
                <a:latin typeface="Frutiger LT 55 Roman" pitchFamily="34" charset="0"/>
              </a:rPr>
              <a:t>Lloyd’s Register EMEA</a:t>
            </a:r>
          </a:p>
          <a:p>
            <a:pPr eaLnBrk="1" hangingPunct="1"/>
            <a:r>
              <a:rPr lang="en-GB" sz="1700" dirty="0">
                <a:solidFill>
                  <a:schemeClr val="bg1"/>
                </a:solidFill>
                <a:latin typeface="Frutiger LT 55 Roman" pitchFamily="34" charset="0"/>
              </a:rPr>
              <a:t>Southampton, UK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439150" y="5157788"/>
            <a:ext cx="2281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E65526"/>
                </a:solidFill>
                <a:latin typeface="Frutiger LT 65 Bold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  <a:defRPr/>
            </a:pPr>
            <a:r>
              <a:rPr lang="en-GB" sz="1700" dirty="0">
                <a:solidFill>
                  <a:schemeClr val="accent1"/>
                </a:solidFill>
                <a:latin typeface="Frutiger LT 55 Roman" pitchFamily="34" charset="0"/>
              </a:rPr>
              <a:t>Working together</a:t>
            </a:r>
            <a:br>
              <a:rPr lang="en-GB" sz="1700" dirty="0">
                <a:solidFill>
                  <a:schemeClr val="accent1"/>
                </a:solidFill>
                <a:latin typeface="Frutiger LT 55 Roman" pitchFamily="34" charset="0"/>
              </a:rPr>
            </a:br>
            <a:r>
              <a:rPr lang="en-GB" sz="1700" dirty="0">
                <a:solidFill>
                  <a:schemeClr val="accent1"/>
                </a:solidFill>
                <a:latin typeface="Frutiger LT 55 Roman" pitchFamily="34" charset="0"/>
              </a:rPr>
              <a:t>for a safer world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5" y="4809027"/>
            <a:ext cx="219845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8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406900"/>
            <a:ext cx="93281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2906713"/>
            <a:ext cx="93281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1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987583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535113"/>
            <a:ext cx="48482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5" y="2174875"/>
            <a:ext cx="48482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5300" y="1535113"/>
            <a:ext cx="48498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5300" y="2174875"/>
            <a:ext cx="48498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7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sv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87338"/>
            <a:ext cx="8593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9288" y="1619250"/>
            <a:ext cx="86090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Bullet style 1</a:t>
            </a:r>
          </a:p>
          <a:p>
            <a:pPr lvl="1"/>
            <a:r>
              <a:rPr lang="en-GB"/>
              <a:t>Bullet style 2</a:t>
            </a:r>
          </a:p>
          <a:p>
            <a:pPr lvl="2"/>
            <a:r>
              <a:rPr lang="en-GB"/>
              <a:t>Bullet style 3</a:t>
            </a:r>
          </a:p>
          <a:p>
            <a:pPr lvl="3"/>
            <a:r>
              <a:rPr lang="en-GB"/>
              <a:t>Bullet style 4</a:t>
            </a:r>
          </a:p>
          <a:p>
            <a:pPr lvl="4"/>
            <a:r>
              <a:rPr lang="en-GB"/>
              <a:t>Bullet style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5" r:id="rId2"/>
    <p:sldLayoutId id="2147484403" r:id="rId3"/>
    <p:sldLayoutId id="2147484404" r:id="rId4"/>
    <p:sldLayoutId id="2147484405" r:id="rId5"/>
    <p:sldLayoutId id="2147484406" r:id="rId6"/>
    <p:sldLayoutId id="2147484410" r:id="rId7"/>
    <p:sldLayoutId id="2147484388" r:id="rId8"/>
    <p:sldLayoutId id="2147484389" r:id="rId9"/>
    <p:sldLayoutId id="2147484390" r:id="rId10"/>
    <p:sldLayoutId id="2147484391" r:id="rId11"/>
    <p:sldLayoutId id="2147484392" r:id="rId12"/>
    <p:sldLayoutId id="2147484393" r:id="rId13"/>
    <p:sldLayoutId id="2147484394" r:id="rId14"/>
    <p:sldLayoutId id="2147484395" r:id="rId15"/>
    <p:sldLayoutId id="2147484396" r:id="rId16"/>
    <p:sldLayoutId id="2147484440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ea typeface="+mn-ea"/>
          <a:cs typeface="+mn-cs"/>
        </a:defRPr>
      </a:lvl1pPr>
      <a:lvl2pPr marL="7175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2pPr>
      <a:lvl3pPr marL="1165225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3pPr>
      <a:lvl4pPr marL="1616075" indent="-271463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4pPr>
      <a:lvl5pPr marL="20637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5pPr>
      <a:lvl6pPr marL="25209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6pPr>
      <a:lvl7pPr marL="29781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7pPr>
      <a:lvl8pPr marL="34353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8pPr>
      <a:lvl9pPr marL="38925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DFEE8BE-3D03-6441-A5B2-B9F09F3364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3984" y="5896402"/>
            <a:ext cx="372366" cy="961598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75706" y="520098"/>
            <a:ext cx="9453978" cy="52877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noAutofit/>
          </a:bodyPr>
          <a:lstStyle/>
          <a:p>
            <a:pPr lvl="0" rtl="0" eaLnBrk="1" hangingPunct="1">
              <a:spcBef>
                <a:spcPts val="2655"/>
              </a:spcBef>
              <a:buSzPct val="125000"/>
              <a:buFont typeface="Arial" panose="020B0604020202020204" pitchFamily="34" charset="0"/>
            </a:pPr>
            <a:r>
              <a:rPr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75706" y="1574800"/>
            <a:ext cx="944965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lang="en-GB"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89DEA08C-C9FD-AB4A-93EC-E9A7CA08C2E0}"/>
              </a:ext>
            </a:extLst>
          </p:cNvPr>
          <p:cNvSpPr/>
          <p:nvPr userDrawn="1"/>
        </p:nvSpPr>
        <p:spPr>
          <a:xfrm flipH="1" flipV="1">
            <a:off x="10462213" y="6694662"/>
            <a:ext cx="0" cy="163338"/>
          </a:xfrm>
          <a:prstGeom prst="line">
            <a:avLst/>
          </a:prstGeom>
          <a:ln w="12700">
            <a:solidFill>
              <a:schemeClr val="bg2">
                <a:alpha val="2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71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uFillTx/>
                <a:latin typeface="Silka Medium"/>
                <a:ea typeface="Silka Medium"/>
                <a:cs typeface="Silka Medium"/>
                <a:sym typeface="Silka Medium"/>
              </a:defRPr>
            </a:pPr>
            <a:endParaRPr kumimoji="0" sz="144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Silka Medium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56054-DDE5-144D-95A2-8063D737C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5877" y="6376448"/>
            <a:ext cx="388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defTabSz="823051" fontAlgn="auto">
              <a:spcBef>
                <a:spcPts val="0"/>
              </a:spcBef>
              <a:spcAft>
                <a:spcPts val="0"/>
              </a:spcAft>
            </a:pPr>
            <a:fld id="{E10D9C5A-0CF0-7C4C-9C4F-8D531DCA2DD4}" type="slidenum">
              <a:rPr lang="en-US" smtClean="0">
                <a:solidFill>
                  <a:srgbClr val="FFFFFF"/>
                </a:solidFill>
                <a:cs typeface="+mn-cs"/>
              </a:rPr>
              <a:pPr defTabSz="82305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A9B4F6-2874-194B-8F62-92A030EE0213}"/>
              </a:ext>
            </a:extLst>
          </p:cNvPr>
          <p:cNvGrpSpPr/>
          <p:nvPr userDrawn="1"/>
        </p:nvGrpSpPr>
        <p:grpSpPr>
          <a:xfrm>
            <a:off x="0" y="6752492"/>
            <a:ext cx="10974388" cy="105508"/>
            <a:chOff x="0" y="6752492"/>
            <a:chExt cx="12192000" cy="105508"/>
          </a:xfrm>
          <a:solidFill>
            <a:schemeClr val="tx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50B166-7169-E242-8F40-159C31C98BAC}"/>
                </a:ext>
              </a:extLst>
            </p:cNvPr>
            <p:cNvSpPr/>
            <p:nvPr userDrawn="1"/>
          </p:nvSpPr>
          <p:spPr>
            <a:xfrm>
              <a:off x="0" y="6752492"/>
              <a:ext cx="11455401" cy="10550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74303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ilka Medium"/>
                <a:sym typeface="Silka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E8344A-92B6-3849-9C33-244C17858664}"/>
                </a:ext>
              </a:extLst>
            </p:cNvPr>
            <p:cNvSpPr/>
            <p:nvPr userDrawn="1"/>
          </p:nvSpPr>
          <p:spPr>
            <a:xfrm>
              <a:off x="11779249" y="6752492"/>
              <a:ext cx="412751" cy="10550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74303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ilka Medium"/>
                <a:sym typeface="Silka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94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</p:sldLayoutIdLst>
  <p:transition spd="med"/>
  <p:hf hdr="0" ftr="0" dt="0"/>
  <p:txStyles>
    <p:titleStyle>
      <a:lvl1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20" b="1" i="0" u="none" strike="noStrike" kern="0" cap="none" spc="0" baseline="0" dirty="0">
          <a:solidFill>
            <a:srgbClr val="253038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Bold"/>
        </a:defRPr>
      </a:lvl1pPr>
      <a:lvl2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2pPr>
      <a:lvl3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3pPr>
      <a:lvl4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4pPr>
      <a:lvl5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5pPr>
      <a:lvl6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6pPr>
      <a:lvl7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7pPr>
      <a:lvl8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8pPr>
      <a:lvl9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9pPr>
    </p:titleStyle>
    <p:bodyStyle>
      <a:lvl1pPr marL="0" marR="0" indent="0" algn="l" defTabSz="371516" latinLnBrk="0">
        <a:lnSpc>
          <a:spcPct val="100000"/>
        </a:lnSpc>
        <a:spcBef>
          <a:spcPts val="0"/>
        </a:spcBef>
        <a:spcAft>
          <a:spcPts val="1080"/>
        </a:spcAft>
        <a:buClr>
          <a:schemeClr val="tx1"/>
        </a:buClr>
        <a:buSzPct val="125000"/>
        <a:buFontTx/>
        <a:buNone/>
        <a:tabLst/>
        <a:defRPr sz="198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1pPr>
      <a:lvl2pPr marL="559656" marR="0" indent="-273874" algn="l" defTabSz="371516" latinLnBrk="0">
        <a:lnSpc>
          <a:spcPct val="100000"/>
        </a:lnSpc>
        <a:spcBef>
          <a:spcPts val="0"/>
        </a:spcBef>
        <a:spcAft>
          <a:spcPts val="1080"/>
        </a:spcAft>
        <a:buClr>
          <a:schemeClr val="tx1"/>
        </a:buClr>
        <a:buSzPct val="125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2pPr>
      <a:lvl3pPr marL="845438" marR="0" indent="-273874" algn="l" defTabSz="371516" latinLnBrk="0">
        <a:lnSpc>
          <a:spcPct val="100000"/>
        </a:lnSpc>
        <a:spcBef>
          <a:spcPts val="0"/>
        </a:spcBef>
        <a:spcAft>
          <a:spcPts val="1080"/>
        </a:spcAft>
        <a:buClr>
          <a:schemeClr val="tx1"/>
        </a:buClr>
        <a:buSzPct val="125000"/>
        <a:buFontTx/>
        <a:buChar char="•"/>
        <a:tabLst/>
        <a:defRPr sz="162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3pPr>
      <a:lvl4pPr marL="1131220" marR="0" indent="-273874" algn="l" defTabSz="371516" latinLnBrk="0">
        <a:lnSpc>
          <a:spcPct val="100000"/>
        </a:lnSpc>
        <a:spcBef>
          <a:spcPts val="0"/>
        </a:spcBef>
        <a:spcAft>
          <a:spcPts val="1080"/>
        </a:spcAft>
        <a:buClr>
          <a:schemeClr val="tx1"/>
        </a:buClr>
        <a:buSzPct val="125000"/>
        <a:buFontTx/>
        <a:buChar char="•"/>
        <a:tabLst/>
        <a:defRPr sz="144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4pPr>
      <a:lvl5pPr marL="1417001" marR="0" indent="-273874" algn="l" defTabSz="371516" latinLnBrk="0">
        <a:lnSpc>
          <a:spcPct val="100000"/>
        </a:lnSpc>
        <a:spcBef>
          <a:spcPts val="0"/>
        </a:spcBef>
        <a:spcAft>
          <a:spcPts val="1080"/>
        </a:spcAft>
        <a:buClr>
          <a:schemeClr val="tx1"/>
        </a:buClr>
        <a:buSzPct val="125000"/>
        <a:buFontTx/>
        <a:buChar char="•"/>
        <a:tabLst/>
        <a:defRPr sz="126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5pPr>
      <a:lvl6pPr marL="1702783" marR="0" indent="-273874" algn="l" defTabSz="371516" latinLnBrk="0">
        <a:lnSpc>
          <a:spcPct val="100000"/>
        </a:lnSpc>
        <a:spcBef>
          <a:spcPts val="2655"/>
        </a:spcBef>
        <a:spcAft>
          <a:spcPts val="0"/>
        </a:spcAft>
        <a:buClrTx/>
        <a:buSzPct val="125000"/>
        <a:buFontTx/>
        <a:buChar char="•"/>
        <a:tabLst/>
        <a:defRPr sz="207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6pPr>
      <a:lvl7pPr marL="1988565" marR="0" indent="-273874" algn="l" defTabSz="371516" latinLnBrk="0">
        <a:lnSpc>
          <a:spcPct val="100000"/>
        </a:lnSpc>
        <a:spcBef>
          <a:spcPts val="2655"/>
        </a:spcBef>
        <a:spcAft>
          <a:spcPts val="0"/>
        </a:spcAft>
        <a:buClrTx/>
        <a:buSzPct val="125000"/>
        <a:buFontTx/>
        <a:buChar char="•"/>
        <a:tabLst/>
        <a:defRPr sz="207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7pPr>
      <a:lvl8pPr marL="2274347" marR="0" indent="-273874" algn="l" defTabSz="371516" latinLnBrk="0">
        <a:lnSpc>
          <a:spcPct val="100000"/>
        </a:lnSpc>
        <a:spcBef>
          <a:spcPts val="2655"/>
        </a:spcBef>
        <a:spcAft>
          <a:spcPts val="0"/>
        </a:spcAft>
        <a:buClrTx/>
        <a:buSzPct val="125000"/>
        <a:buFontTx/>
        <a:buChar char="•"/>
        <a:tabLst/>
        <a:defRPr sz="207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8pPr>
      <a:lvl9pPr marL="2560128" marR="0" indent="-273874" algn="l" defTabSz="371516" latinLnBrk="0">
        <a:lnSpc>
          <a:spcPct val="100000"/>
        </a:lnSpc>
        <a:spcBef>
          <a:spcPts val="2655"/>
        </a:spcBef>
        <a:spcAft>
          <a:spcPts val="0"/>
        </a:spcAft>
        <a:buClrTx/>
        <a:buSzPct val="125000"/>
        <a:buFontTx/>
        <a:buChar char="•"/>
        <a:tabLst/>
        <a:defRPr sz="207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9pPr>
    </p:bodyStyle>
    <p:otherStyle>
      <a:lvl1pPr marL="0" marR="0" indent="0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1pPr>
      <a:lvl2pPr marL="0" marR="0" indent="102881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2pPr>
      <a:lvl3pPr marL="0" marR="0" indent="205763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3pPr>
      <a:lvl4pPr marL="0" marR="0" indent="308644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4pPr>
      <a:lvl5pPr marL="0" marR="0" indent="411526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5pPr>
      <a:lvl6pPr marL="0" marR="0" indent="514407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6pPr>
      <a:lvl7pPr marL="0" marR="0" indent="617289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7pPr>
      <a:lvl8pPr marL="0" marR="0" indent="720170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8pPr>
      <a:lvl9pPr marL="0" marR="0" indent="823051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87338"/>
            <a:ext cx="8593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9288" y="1619250"/>
            <a:ext cx="86090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Bullet style 1</a:t>
            </a:r>
          </a:p>
          <a:p>
            <a:pPr lvl="1"/>
            <a:r>
              <a:rPr lang="en-GB"/>
              <a:t>Bullet style 2</a:t>
            </a:r>
          </a:p>
          <a:p>
            <a:pPr lvl="2"/>
            <a:r>
              <a:rPr lang="en-GB"/>
              <a:t>Bullet style 3</a:t>
            </a:r>
          </a:p>
          <a:p>
            <a:pPr lvl="3"/>
            <a:r>
              <a:rPr lang="en-GB"/>
              <a:t>Bullet style 4</a:t>
            </a:r>
          </a:p>
          <a:p>
            <a:pPr lvl="4"/>
            <a:r>
              <a:rPr lang="en-GB"/>
              <a:t>Bullet style 5</a:t>
            </a:r>
          </a:p>
        </p:txBody>
      </p:sp>
    </p:spTree>
    <p:extLst>
      <p:ext uri="{BB962C8B-B14F-4D97-AF65-F5344CB8AC3E}">
        <p14:creationId xmlns:p14="http://schemas.microsoft.com/office/powerpoint/2010/main" val="154095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ea typeface="+mn-ea"/>
          <a:cs typeface="+mn-cs"/>
        </a:defRPr>
      </a:lvl1pPr>
      <a:lvl2pPr marL="7175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2pPr>
      <a:lvl3pPr marL="1165225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3pPr>
      <a:lvl4pPr marL="1616075" indent="-271463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4pPr>
      <a:lvl5pPr marL="20637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5pPr>
      <a:lvl6pPr marL="25209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6pPr>
      <a:lvl7pPr marL="29781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7pPr>
      <a:lvl8pPr marL="34353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8pPr>
      <a:lvl9pPr marL="38925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87338"/>
            <a:ext cx="8593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9288" y="1619250"/>
            <a:ext cx="86090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Bullet style 1</a:t>
            </a:r>
          </a:p>
          <a:p>
            <a:pPr lvl="1"/>
            <a:r>
              <a:rPr lang="en-GB"/>
              <a:t>Bullet style 2</a:t>
            </a:r>
          </a:p>
          <a:p>
            <a:pPr lvl="2"/>
            <a:r>
              <a:rPr lang="en-GB"/>
              <a:t>Bullet style 3</a:t>
            </a:r>
          </a:p>
          <a:p>
            <a:pPr lvl="3"/>
            <a:r>
              <a:rPr lang="en-GB"/>
              <a:t>Bullet style 4</a:t>
            </a:r>
          </a:p>
          <a:p>
            <a:pPr lvl="4"/>
            <a:r>
              <a:rPr lang="en-GB"/>
              <a:t>Bullet style 5</a:t>
            </a:r>
          </a:p>
        </p:txBody>
      </p:sp>
    </p:spTree>
    <p:extLst>
      <p:ext uri="{BB962C8B-B14F-4D97-AF65-F5344CB8AC3E}">
        <p14:creationId xmlns:p14="http://schemas.microsoft.com/office/powerpoint/2010/main" val="404907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  <p:sldLayoutId id="2147484438" r:id="rId14"/>
    <p:sldLayoutId id="2147484439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ea typeface="+mn-ea"/>
          <a:cs typeface="+mn-cs"/>
        </a:defRPr>
      </a:lvl1pPr>
      <a:lvl2pPr marL="7175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2pPr>
      <a:lvl3pPr marL="1165225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3pPr>
      <a:lvl4pPr marL="1616075" indent="-271463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4pPr>
      <a:lvl5pPr marL="20637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5pPr>
      <a:lvl6pPr marL="25209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6pPr>
      <a:lvl7pPr marL="29781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7pPr>
      <a:lvl8pPr marL="34353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8pPr>
      <a:lvl9pPr marL="38925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DFEE8BE-3D03-6441-A5B2-B9F09F3364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3984" y="5896402"/>
            <a:ext cx="372366" cy="961598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75706" y="520098"/>
            <a:ext cx="9453978" cy="52877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noAutofit/>
          </a:bodyPr>
          <a:lstStyle/>
          <a:p>
            <a:pPr lvl="0" rtl="0" eaLnBrk="1" hangingPunct="1">
              <a:spcBef>
                <a:spcPts val="2655"/>
              </a:spcBef>
              <a:buSzPct val="125000"/>
              <a:buFont typeface="Arial" panose="020B0604020202020204" pitchFamily="34" charset="0"/>
            </a:pPr>
            <a:r>
              <a:rPr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75706" y="1574800"/>
            <a:ext cx="944965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lang="en-GB"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89DEA08C-C9FD-AB4A-93EC-E9A7CA08C2E0}"/>
              </a:ext>
            </a:extLst>
          </p:cNvPr>
          <p:cNvSpPr/>
          <p:nvPr userDrawn="1"/>
        </p:nvSpPr>
        <p:spPr>
          <a:xfrm flipH="1" flipV="1">
            <a:off x="10462213" y="6694662"/>
            <a:ext cx="0" cy="163338"/>
          </a:xfrm>
          <a:prstGeom prst="line">
            <a:avLst/>
          </a:prstGeom>
          <a:ln w="12700">
            <a:solidFill>
              <a:schemeClr val="bg2">
                <a:alpha val="2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71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uFillTx/>
                <a:latin typeface="Silka Medium"/>
                <a:ea typeface="Silka Medium"/>
                <a:cs typeface="Silka Medium"/>
                <a:sym typeface="Silka Medium"/>
              </a:defRPr>
            </a:pPr>
            <a:endParaRPr kumimoji="0" sz="144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Silka Medium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56054-DDE5-144D-95A2-8063D737C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5877" y="6376448"/>
            <a:ext cx="388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defTabSz="823051" fontAlgn="auto">
              <a:spcBef>
                <a:spcPts val="0"/>
              </a:spcBef>
              <a:spcAft>
                <a:spcPts val="0"/>
              </a:spcAft>
            </a:pPr>
            <a:fld id="{E10D9C5A-0CF0-7C4C-9C4F-8D531DCA2DD4}" type="slidenum">
              <a:rPr lang="en-US" smtClean="0">
                <a:solidFill>
                  <a:srgbClr val="FFFFFF"/>
                </a:solidFill>
                <a:cs typeface="+mn-cs"/>
              </a:rPr>
              <a:pPr defTabSz="82305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A9B4F6-2874-194B-8F62-92A030EE0213}"/>
              </a:ext>
            </a:extLst>
          </p:cNvPr>
          <p:cNvGrpSpPr/>
          <p:nvPr userDrawn="1"/>
        </p:nvGrpSpPr>
        <p:grpSpPr>
          <a:xfrm>
            <a:off x="0" y="6752492"/>
            <a:ext cx="10974388" cy="105508"/>
            <a:chOff x="0" y="6752492"/>
            <a:chExt cx="12192000" cy="105508"/>
          </a:xfrm>
          <a:solidFill>
            <a:schemeClr val="tx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50B166-7169-E242-8F40-159C31C98BAC}"/>
                </a:ext>
              </a:extLst>
            </p:cNvPr>
            <p:cNvSpPr/>
            <p:nvPr userDrawn="1"/>
          </p:nvSpPr>
          <p:spPr>
            <a:xfrm>
              <a:off x="0" y="6752492"/>
              <a:ext cx="11455401" cy="10550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74303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ilka Medium"/>
                <a:sym typeface="Silka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E8344A-92B6-3849-9C33-244C17858664}"/>
                </a:ext>
              </a:extLst>
            </p:cNvPr>
            <p:cNvSpPr/>
            <p:nvPr userDrawn="1"/>
          </p:nvSpPr>
          <p:spPr>
            <a:xfrm>
              <a:off x="11779249" y="6752492"/>
              <a:ext cx="412751" cy="10550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74303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ilka Medium"/>
                <a:sym typeface="Silka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51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</p:sldLayoutIdLst>
  <p:transition spd="med"/>
  <p:hf hdr="0" ftr="0" dt="0"/>
  <p:txStyles>
    <p:titleStyle>
      <a:lvl1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20" b="1" i="0" u="none" strike="noStrike" kern="0" cap="none" spc="0" baseline="0" dirty="0">
          <a:solidFill>
            <a:srgbClr val="253038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Bold"/>
        </a:defRPr>
      </a:lvl1pPr>
      <a:lvl2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2pPr>
      <a:lvl3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3pPr>
      <a:lvl4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4pPr>
      <a:lvl5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5pPr>
      <a:lvl6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6pPr>
      <a:lvl7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7pPr>
      <a:lvl8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8pPr>
      <a:lvl9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9pPr>
    </p:titleStyle>
    <p:bodyStyle>
      <a:lvl1pPr marL="0" marR="0" indent="0" algn="l" defTabSz="371516" latinLnBrk="0">
        <a:lnSpc>
          <a:spcPct val="100000"/>
        </a:lnSpc>
        <a:spcBef>
          <a:spcPts val="0"/>
        </a:spcBef>
        <a:spcAft>
          <a:spcPts val="1080"/>
        </a:spcAft>
        <a:buClr>
          <a:schemeClr val="tx1"/>
        </a:buClr>
        <a:buSzPct val="125000"/>
        <a:buFontTx/>
        <a:buNone/>
        <a:tabLst/>
        <a:defRPr sz="198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1pPr>
      <a:lvl2pPr marL="559656" marR="0" indent="-273874" algn="l" defTabSz="371516" latinLnBrk="0">
        <a:lnSpc>
          <a:spcPct val="100000"/>
        </a:lnSpc>
        <a:spcBef>
          <a:spcPts val="0"/>
        </a:spcBef>
        <a:spcAft>
          <a:spcPts val="1080"/>
        </a:spcAft>
        <a:buClr>
          <a:schemeClr val="tx1"/>
        </a:buClr>
        <a:buSzPct val="125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2pPr>
      <a:lvl3pPr marL="845438" marR="0" indent="-273874" algn="l" defTabSz="371516" latinLnBrk="0">
        <a:lnSpc>
          <a:spcPct val="100000"/>
        </a:lnSpc>
        <a:spcBef>
          <a:spcPts val="0"/>
        </a:spcBef>
        <a:spcAft>
          <a:spcPts val="1080"/>
        </a:spcAft>
        <a:buClr>
          <a:schemeClr val="tx1"/>
        </a:buClr>
        <a:buSzPct val="125000"/>
        <a:buFontTx/>
        <a:buChar char="•"/>
        <a:tabLst/>
        <a:defRPr sz="162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3pPr>
      <a:lvl4pPr marL="1131220" marR="0" indent="-273874" algn="l" defTabSz="371516" latinLnBrk="0">
        <a:lnSpc>
          <a:spcPct val="100000"/>
        </a:lnSpc>
        <a:spcBef>
          <a:spcPts val="0"/>
        </a:spcBef>
        <a:spcAft>
          <a:spcPts val="1080"/>
        </a:spcAft>
        <a:buClr>
          <a:schemeClr val="tx1"/>
        </a:buClr>
        <a:buSzPct val="125000"/>
        <a:buFontTx/>
        <a:buChar char="•"/>
        <a:tabLst/>
        <a:defRPr sz="144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4pPr>
      <a:lvl5pPr marL="1417001" marR="0" indent="-273874" algn="l" defTabSz="371516" latinLnBrk="0">
        <a:lnSpc>
          <a:spcPct val="100000"/>
        </a:lnSpc>
        <a:spcBef>
          <a:spcPts val="0"/>
        </a:spcBef>
        <a:spcAft>
          <a:spcPts val="1080"/>
        </a:spcAft>
        <a:buClr>
          <a:schemeClr val="tx1"/>
        </a:buClr>
        <a:buSzPct val="125000"/>
        <a:buFontTx/>
        <a:buChar char="•"/>
        <a:tabLst/>
        <a:defRPr sz="126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5pPr>
      <a:lvl6pPr marL="1702783" marR="0" indent="-273874" algn="l" defTabSz="371516" latinLnBrk="0">
        <a:lnSpc>
          <a:spcPct val="100000"/>
        </a:lnSpc>
        <a:spcBef>
          <a:spcPts val="2655"/>
        </a:spcBef>
        <a:spcAft>
          <a:spcPts val="0"/>
        </a:spcAft>
        <a:buClrTx/>
        <a:buSzPct val="125000"/>
        <a:buFontTx/>
        <a:buChar char="•"/>
        <a:tabLst/>
        <a:defRPr sz="207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6pPr>
      <a:lvl7pPr marL="1988565" marR="0" indent="-273874" algn="l" defTabSz="371516" latinLnBrk="0">
        <a:lnSpc>
          <a:spcPct val="100000"/>
        </a:lnSpc>
        <a:spcBef>
          <a:spcPts val="2655"/>
        </a:spcBef>
        <a:spcAft>
          <a:spcPts val="0"/>
        </a:spcAft>
        <a:buClrTx/>
        <a:buSzPct val="125000"/>
        <a:buFontTx/>
        <a:buChar char="•"/>
        <a:tabLst/>
        <a:defRPr sz="207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7pPr>
      <a:lvl8pPr marL="2274347" marR="0" indent="-273874" algn="l" defTabSz="371516" latinLnBrk="0">
        <a:lnSpc>
          <a:spcPct val="100000"/>
        </a:lnSpc>
        <a:spcBef>
          <a:spcPts val="2655"/>
        </a:spcBef>
        <a:spcAft>
          <a:spcPts val="0"/>
        </a:spcAft>
        <a:buClrTx/>
        <a:buSzPct val="125000"/>
        <a:buFontTx/>
        <a:buChar char="•"/>
        <a:tabLst/>
        <a:defRPr sz="207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8pPr>
      <a:lvl9pPr marL="2560128" marR="0" indent="-273874" algn="l" defTabSz="371516" latinLnBrk="0">
        <a:lnSpc>
          <a:spcPct val="100000"/>
        </a:lnSpc>
        <a:spcBef>
          <a:spcPts val="2655"/>
        </a:spcBef>
        <a:spcAft>
          <a:spcPts val="0"/>
        </a:spcAft>
        <a:buClrTx/>
        <a:buSzPct val="125000"/>
        <a:buFontTx/>
        <a:buChar char="•"/>
        <a:tabLst/>
        <a:defRPr sz="207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9pPr>
    </p:bodyStyle>
    <p:otherStyle>
      <a:lvl1pPr marL="0" marR="0" indent="0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1pPr>
      <a:lvl2pPr marL="0" marR="0" indent="102881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2pPr>
      <a:lvl3pPr marL="0" marR="0" indent="205763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3pPr>
      <a:lvl4pPr marL="0" marR="0" indent="308644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4pPr>
      <a:lvl5pPr marL="0" marR="0" indent="411526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5pPr>
      <a:lvl6pPr marL="0" marR="0" indent="514407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6pPr>
      <a:lvl7pPr marL="0" marR="0" indent="617289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7pPr>
      <a:lvl8pPr marL="0" marR="0" indent="720170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8pPr>
      <a:lvl9pPr marL="0" marR="0" indent="823051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87338"/>
            <a:ext cx="8593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9288" y="1619250"/>
            <a:ext cx="86090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Bullet style 1</a:t>
            </a:r>
          </a:p>
          <a:p>
            <a:pPr lvl="1"/>
            <a:r>
              <a:rPr lang="en-GB" altLang="en-US"/>
              <a:t>Bullet style 2</a:t>
            </a:r>
          </a:p>
          <a:p>
            <a:pPr lvl="2"/>
            <a:r>
              <a:rPr lang="en-GB" altLang="en-US"/>
              <a:t>Bullet style 3</a:t>
            </a:r>
          </a:p>
          <a:p>
            <a:pPr lvl="3"/>
            <a:r>
              <a:rPr lang="en-GB" altLang="en-US"/>
              <a:t>Bullet style 4</a:t>
            </a:r>
          </a:p>
          <a:p>
            <a:pPr lvl="4"/>
            <a:r>
              <a:rPr lang="en-GB" altLang="en-US"/>
              <a:t>Bullet style 5</a:t>
            </a:r>
          </a:p>
        </p:txBody>
      </p:sp>
    </p:spTree>
    <p:extLst>
      <p:ext uri="{BB962C8B-B14F-4D97-AF65-F5344CB8AC3E}">
        <p14:creationId xmlns:p14="http://schemas.microsoft.com/office/powerpoint/2010/main" val="61652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9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9pPr>
    </p:titleStyle>
    <p:bodyStyle>
      <a:lvl1pPr marL="269875" indent="-269875" algn="l" rtl="0" eaLnBrk="0" fontAlgn="base" hangingPunct="0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ea typeface="+mn-ea"/>
          <a:cs typeface="+mn-cs"/>
        </a:defRPr>
      </a:lvl1pPr>
      <a:lvl2pPr marL="717550" indent="-268288" algn="l" rtl="0" eaLnBrk="0" fontAlgn="base" hangingPunct="0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2pPr>
      <a:lvl3pPr marL="1165225" indent="-268288" algn="l" rtl="0" eaLnBrk="0" fontAlgn="base" hangingPunct="0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3pPr>
      <a:lvl4pPr marL="1616075" indent="-271463" algn="l" rtl="0" eaLnBrk="0" fontAlgn="base" hangingPunct="0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4pPr>
      <a:lvl5pPr marL="2063750" indent="-268288" algn="l" rtl="0" eaLnBrk="0" fontAlgn="base" hangingPunct="0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5pPr>
      <a:lvl6pPr marL="25209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6pPr>
      <a:lvl7pPr marL="29781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7pPr>
      <a:lvl8pPr marL="34353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8pPr>
      <a:lvl9pPr marL="38925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87338"/>
            <a:ext cx="8593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9288" y="1619250"/>
            <a:ext cx="86090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Bullet style 1</a:t>
            </a:r>
          </a:p>
          <a:p>
            <a:pPr lvl="1"/>
            <a:r>
              <a:rPr lang="en-GB" altLang="en-US"/>
              <a:t>Bullet style 2</a:t>
            </a:r>
          </a:p>
          <a:p>
            <a:pPr lvl="2"/>
            <a:r>
              <a:rPr lang="en-GB" altLang="en-US"/>
              <a:t>Bullet style 3</a:t>
            </a:r>
          </a:p>
          <a:p>
            <a:pPr lvl="3"/>
            <a:r>
              <a:rPr lang="en-GB" altLang="en-US"/>
              <a:t>Bullet style 4</a:t>
            </a:r>
          </a:p>
          <a:p>
            <a:pPr lvl="4"/>
            <a:r>
              <a:rPr lang="en-GB" altLang="en-US"/>
              <a:t>Bullet style 5</a:t>
            </a:r>
          </a:p>
        </p:txBody>
      </p:sp>
    </p:spTree>
    <p:extLst>
      <p:ext uri="{BB962C8B-B14F-4D97-AF65-F5344CB8AC3E}">
        <p14:creationId xmlns:p14="http://schemas.microsoft.com/office/powerpoint/2010/main" val="334009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utiger LT 55 Roman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2E5F"/>
          </a:solidFill>
          <a:latin typeface="Frutiger LT 55 Roman" pitchFamily="34" charset="0"/>
          <a:cs typeface="Arial" charset="0"/>
        </a:defRPr>
      </a:lvl9pPr>
    </p:titleStyle>
    <p:bodyStyle>
      <a:lvl1pPr marL="269875" indent="-269875" algn="l" rtl="0" eaLnBrk="0" fontAlgn="base" hangingPunct="0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ea typeface="+mn-ea"/>
          <a:cs typeface="+mn-cs"/>
        </a:defRPr>
      </a:lvl1pPr>
      <a:lvl2pPr marL="717550" indent="-268288" algn="l" rtl="0" eaLnBrk="0" fontAlgn="base" hangingPunct="0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2pPr>
      <a:lvl3pPr marL="1165225" indent="-268288" algn="l" rtl="0" eaLnBrk="0" fontAlgn="base" hangingPunct="0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3pPr>
      <a:lvl4pPr marL="1616075" indent="-271463" algn="l" rtl="0" eaLnBrk="0" fontAlgn="base" hangingPunct="0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4pPr>
      <a:lvl5pPr marL="2063750" indent="-268288" algn="l" rtl="0" eaLnBrk="0" fontAlgn="base" hangingPunct="0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>
          <a:solidFill>
            <a:srgbClr val="003C71"/>
          </a:solidFill>
          <a:latin typeface="+mj-lt"/>
          <a:cs typeface="+mn-cs"/>
        </a:defRPr>
      </a:lvl5pPr>
      <a:lvl6pPr marL="25209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6pPr>
      <a:lvl7pPr marL="29781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7pPr>
      <a:lvl8pPr marL="34353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8pPr>
      <a:lvl9pPr marL="3892550" indent="-268288" algn="l" rtl="0" eaLnBrk="1" fontAlgn="base" hangingPunct="1">
        <a:spcBef>
          <a:spcPct val="15000"/>
        </a:spcBef>
        <a:spcAft>
          <a:spcPct val="15000"/>
        </a:spcAft>
        <a:buClr>
          <a:srgbClr val="4D4E53"/>
        </a:buClr>
        <a:buSzPct val="70000"/>
        <a:buChar char="•"/>
        <a:defRPr sz="1900">
          <a:solidFill>
            <a:srgbClr val="4D4E5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DFEE8BE-3D03-6441-A5B2-B9F09F3364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3984" y="5896402"/>
            <a:ext cx="372366" cy="961598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75706" y="520098"/>
            <a:ext cx="9453978" cy="52877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000" tIns="36000" rIns="36000" bIns="36000">
            <a:noAutofit/>
          </a:bodyPr>
          <a:lstStyle/>
          <a:p>
            <a:pPr lvl="0" rtl="0" eaLnBrk="1" hangingPunct="1">
              <a:spcBef>
                <a:spcPts val="2655"/>
              </a:spcBef>
              <a:buSzPct val="125000"/>
              <a:buFont typeface="Arial" panose="020B0604020202020204" pitchFamily="34" charset="0"/>
            </a:pPr>
            <a:r>
              <a:rPr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75706" y="1574800"/>
            <a:ext cx="9449659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lang="en-GB"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89DEA08C-C9FD-AB4A-93EC-E9A7CA08C2E0}"/>
              </a:ext>
            </a:extLst>
          </p:cNvPr>
          <p:cNvSpPr/>
          <p:nvPr userDrawn="1"/>
        </p:nvSpPr>
        <p:spPr>
          <a:xfrm flipH="1" flipV="1">
            <a:off x="10462213" y="6694662"/>
            <a:ext cx="0" cy="163338"/>
          </a:xfrm>
          <a:prstGeom prst="line">
            <a:avLst/>
          </a:prstGeom>
          <a:ln w="12700">
            <a:solidFill>
              <a:schemeClr val="bg2">
                <a:alpha val="25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715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uFillTx/>
                <a:latin typeface="Silka Medium"/>
                <a:ea typeface="Silka Medium"/>
                <a:cs typeface="Silka Medium"/>
                <a:sym typeface="Silka Medium"/>
              </a:defRPr>
            </a:pPr>
            <a:endParaRPr kumimoji="0" sz="144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Silka Medium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56054-DDE5-144D-95A2-8063D737C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5877" y="6376448"/>
            <a:ext cx="388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defTabSz="823051" fontAlgn="auto">
              <a:spcBef>
                <a:spcPts val="0"/>
              </a:spcBef>
              <a:spcAft>
                <a:spcPts val="0"/>
              </a:spcAft>
            </a:pPr>
            <a:fld id="{E10D9C5A-0CF0-7C4C-9C4F-8D531DCA2DD4}" type="slidenum">
              <a:rPr lang="en-US" smtClean="0">
                <a:solidFill>
                  <a:srgbClr val="FFFFFF"/>
                </a:solidFill>
                <a:cs typeface="+mn-cs"/>
              </a:rPr>
              <a:pPr defTabSz="82305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A9B4F6-2874-194B-8F62-92A030EE0213}"/>
              </a:ext>
            </a:extLst>
          </p:cNvPr>
          <p:cNvGrpSpPr/>
          <p:nvPr userDrawn="1"/>
        </p:nvGrpSpPr>
        <p:grpSpPr>
          <a:xfrm>
            <a:off x="0" y="6752492"/>
            <a:ext cx="10974388" cy="105508"/>
            <a:chOff x="0" y="6752492"/>
            <a:chExt cx="12192000" cy="105508"/>
          </a:xfrm>
          <a:solidFill>
            <a:schemeClr val="tx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50B166-7169-E242-8F40-159C31C98BAC}"/>
                </a:ext>
              </a:extLst>
            </p:cNvPr>
            <p:cNvSpPr/>
            <p:nvPr userDrawn="1"/>
          </p:nvSpPr>
          <p:spPr>
            <a:xfrm>
              <a:off x="0" y="6752492"/>
              <a:ext cx="11455401" cy="10550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74303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ilka Medium"/>
                <a:sym typeface="Silka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E8344A-92B6-3849-9C33-244C17858664}"/>
                </a:ext>
              </a:extLst>
            </p:cNvPr>
            <p:cNvSpPr/>
            <p:nvPr userDrawn="1"/>
          </p:nvSpPr>
          <p:spPr>
            <a:xfrm>
              <a:off x="11779249" y="6752492"/>
              <a:ext cx="412751" cy="10550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74303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ilka Medium"/>
                <a:sym typeface="Silka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32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</p:sldLayoutIdLst>
  <p:transition spd="med"/>
  <p:hf hdr="0" ftr="0" dt="0"/>
  <p:txStyles>
    <p:titleStyle>
      <a:lvl1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20" b="1" i="0" u="none" strike="noStrike" kern="0" cap="none" spc="0" baseline="0" dirty="0">
          <a:solidFill>
            <a:srgbClr val="253038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Bold"/>
        </a:defRPr>
      </a:lvl1pPr>
      <a:lvl2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2pPr>
      <a:lvl3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3pPr>
      <a:lvl4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4pPr>
      <a:lvl5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5pPr>
      <a:lvl6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6pPr>
      <a:lvl7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7pPr>
      <a:lvl8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8pPr>
      <a:lvl9pPr marL="0" marR="0" indent="0" algn="l" defTabSz="37151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41" b="0" i="0" u="none" strike="noStrike" cap="none" spc="0" baseline="0">
          <a:solidFill>
            <a:srgbClr val="000000"/>
          </a:solidFill>
          <a:uFillTx/>
          <a:latin typeface="Silka Bold"/>
          <a:ea typeface="Silka Bold"/>
          <a:cs typeface="Silka Bold"/>
          <a:sym typeface="Silka Bold"/>
        </a:defRPr>
      </a:lvl9pPr>
    </p:titleStyle>
    <p:bodyStyle>
      <a:lvl1pPr marL="0" marR="0" indent="0" algn="l" defTabSz="371516" latinLnBrk="0">
        <a:lnSpc>
          <a:spcPct val="100000"/>
        </a:lnSpc>
        <a:spcBef>
          <a:spcPts val="0"/>
        </a:spcBef>
        <a:spcAft>
          <a:spcPts val="1080"/>
        </a:spcAft>
        <a:buClr>
          <a:schemeClr val="tx1"/>
        </a:buClr>
        <a:buSzPct val="125000"/>
        <a:buFontTx/>
        <a:buNone/>
        <a:tabLst/>
        <a:defRPr sz="198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1pPr>
      <a:lvl2pPr marL="559656" marR="0" indent="-273874" algn="l" defTabSz="371516" latinLnBrk="0">
        <a:lnSpc>
          <a:spcPct val="100000"/>
        </a:lnSpc>
        <a:spcBef>
          <a:spcPts val="0"/>
        </a:spcBef>
        <a:spcAft>
          <a:spcPts val="1080"/>
        </a:spcAft>
        <a:buClr>
          <a:schemeClr val="tx1"/>
        </a:buClr>
        <a:buSzPct val="125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2pPr>
      <a:lvl3pPr marL="845438" marR="0" indent="-273874" algn="l" defTabSz="371516" latinLnBrk="0">
        <a:lnSpc>
          <a:spcPct val="100000"/>
        </a:lnSpc>
        <a:spcBef>
          <a:spcPts val="0"/>
        </a:spcBef>
        <a:spcAft>
          <a:spcPts val="1080"/>
        </a:spcAft>
        <a:buClr>
          <a:schemeClr val="tx1"/>
        </a:buClr>
        <a:buSzPct val="125000"/>
        <a:buFontTx/>
        <a:buChar char="•"/>
        <a:tabLst/>
        <a:defRPr sz="162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3pPr>
      <a:lvl4pPr marL="1131220" marR="0" indent="-273874" algn="l" defTabSz="371516" latinLnBrk="0">
        <a:lnSpc>
          <a:spcPct val="100000"/>
        </a:lnSpc>
        <a:spcBef>
          <a:spcPts val="0"/>
        </a:spcBef>
        <a:spcAft>
          <a:spcPts val="1080"/>
        </a:spcAft>
        <a:buClr>
          <a:schemeClr val="tx1"/>
        </a:buClr>
        <a:buSzPct val="125000"/>
        <a:buFontTx/>
        <a:buChar char="•"/>
        <a:tabLst/>
        <a:defRPr sz="144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4pPr>
      <a:lvl5pPr marL="1417001" marR="0" indent="-273874" algn="l" defTabSz="371516" latinLnBrk="0">
        <a:lnSpc>
          <a:spcPct val="100000"/>
        </a:lnSpc>
        <a:spcBef>
          <a:spcPts val="0"/>
        </a:spcBef>
        <a:spcAft>
          <a:spcPts val="1080"/>
        </a:spcAft>
        <a:buClr>
          <a:schemeClr val="tx1"/>
        </a:buClr>
        <a:buSzPct val="125000"/>
        <a:buFontTx/>
        <a:buChar char="•"/>
        <a:tabLst/>
        <a:defRPr sz="1260" b="0" i="0" u="none" strike="noStrike" cap="none" spc="0" baseline="0">
          <a:solidFill>
            <a:srgbClr val="000000"/>
          </a:solidFill>
          <a:uFillTx/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  <a:sym typeface="Silka Regular"/>
        </a:defRPr>
      </a:lvl5pPr>
      <a:lvl6pPr marL="1702783" marR="0" indent="-273874" algn="l" defTabSz="371516" latinLnBrk="0">
        <a:lnSpc>
          <a:spcPct val="100000"/>
        </a:lnSpc>
        <a:spcBef>
          <a:spcPts val="2655"/>
        </a:spcBef>
        <a:spcAft>
          <a:spcPts val="0"/>
        </a:spcAft>
        <a:buClrTx/>
        <a:buSzPct val="125000"/>
        <a:buFontTx/>
        <a:buChar char="•"/>
        <a:tabLst/>
        <a:defRPr sz="207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6pPr>
      <a:lvl7pPr marL="1988565" marR="0" indent="-273874" algn="l" defTabSz="371516" latinLnBrk="0">
        <a:lnSpc>
          <a:spcPct val="100000"/>
        </a:lnSpc>
        <a:spcBef>
          <a:spcPts val="2655"/>
        </a:spcBef>
        <a:spcAft>
          <a:spcPts val="0"/>
        </a:spcAft>
        <a:buClrTx/>
        <a:buSzPct val="125000"/>
        <a:buFontTx/>
        <a:buChar char="•"/>
        <a:tabLst/>
        <a:defRPr sz="207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7pPr>
      <a:lvl8pPr marL="2274347" marR="0" indent="-273874" algn="l" defTabSz="371516" latinLnBrk="0">
        <a:lnSpc>
          <a:spcPct val="100000"/>
        </a:lnSpc>
        <a:spcBef>
          <a:spcPts val="2655"/>
        </a:spcBef>
        <a:spcAft>
          <a:spcPts val="0"/>
        </a:spcAft>
        <a:buClrTx/>
        <a:buSzPct val="125000"/>
        <a:buFontTx/>
        <a:buChar char="•"/>
        <a:tabLst/>
        <a:defRPr sz="207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8pPr>
      <a:lvl9pPr marL="2560128" marR="0" indent="-273874" algn="l" defTabSz="371516" latinLnBrk="0">
        <a:lnSpc>
          <a:spcPct val="100000"/>
        </a:lnSpc>
        <a:spcBef>
          <a:spcPts val="2655"/>
        </a:spcBef>
        <a:spcAft>
          <a:spcPts val="0"/>
        </a:spcAft>
        <a:buClrTx/>
        <a:buSzPct val="125000"/>
        <a:buFontTx/>
        <a:buChar char="•"/>
        <a:tabLst/>
        <a:defRPr sz="2070" b="0" i="0" u="none" strike="noStrike" cap="none" spc="0" baseline="0">
          <a:solidFill>
            <a:srgbClr val="000000"/>
          </a:solidFill>
          <a:uFillTx/>
          <a:latin typeface="Silka Regular"/>
          <a:ea typeface="Silka Regular"/>
          <a:cs typeface="Silka Regular"/>
          <a:sym typeface="Silka Regular"/>
        </a:defRPr>
      </a:lvl9pPr>
    </p:bodyStyle>
    <p:otherStyle>
      <a:lvl1pPr marL="0" marR="0" indent="0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1pPr>
      <a:lvl2pPr marL="0" marR="0" indent="102881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2pPr>
      <a:lvl3pPr marL="0" marR="0" indent="205763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3pPr>
      <a:lvl4pPr marL="0" marR="0" indent="308644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4pPr>
      <a:lvl5pPr marL="0" marR="0" indent="411526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5pPr>
      <a:lvl6pPr marL="0" marR="0" indent="514407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6pPr>
      <a:lvl7pPr marL="0" marR="0" indent="617289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7pPr>
      <a:lvl8pPr marL="0" marR="0" indent="720170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8pPr>
      <a:lvl9pPr marL="0" marR="0" indent="823051" algn="ctr" defTabSz="37151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unkis A Sharp Dot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ED747-1804-284D-B76F-FFDAA3B6FD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1" y="1792941"/>
            <a:ext cx="6990346" cy="3316940"/>
          </a:xfrm>
        </p:spPr>
        <p:txBody>
          <a:bodyPr/>
          <a:lstStyle/>
          <a:p>
            <a:pPr marL="0" indent="0">
              <a:buNone/>
            </a:pPr>
            <a:endParaRPr lang="en-GB" altLang="en-US" sz="1200" u="sng" dirty="0">
              <a:solidFill>
                <a:srgbClr val="003C71"/>
              </a:solidFill>
              <a:latin typeface="+mj-lt"/>
            </a:endParaRPr>
          </a:p>
          <a:p>
            <a:pPr marL="0" indent="0">
              <a:buNone/>
            </a:pPr>
            <a:r>
              <a:rPr lang="en-GB" altLang="en-US" sz="3000" u="sng" dirty="0">
                <a:solidFill>
                  <a:srgbClr val="003C71"/>
                </a:solidFill>
                <a:latin typeface="+mj-lt"/>
              </a:rPr>
              <a:t>TUGS: Class Notations and Guidance</a:t>
            </a:r>
            <a:br>
              <a:rPr lang="en-GB" altLang="en-US" dirty="0">
                <a:solidFill>
                  <a:srgbClr val="003C71"/>
                </a:solidFill>
                <a:latin typeface="+mj-lt"/>
              </a:rPr>
            </a:br>
            <a:endParaRPr lang="en-GB" altLang="en-US" sz="2000" dirty="0">
              <a:solidFill>
                <a:srgbClr val="003C71"/>
              </a:solidFill>
              <a:latin typeface="+mj-lt"/>
            </a:endParaRPr>
          </a:p>
          <a:p>
            <a:pPr marL="0" indent="0">
              <a:buNone/>
            </a:pPr>
            <a:r>
              <a:rPr lang="en-GB" altLang="en-US" sz="1600" dirty="0">
                <a:solidFill>
                  <a:srgbClr val="003C71"/>
                </a:solidFill>
                <a:latin typeface="+mj-lt"/>
              </a:rPr>
              <a:t>Athens, 07 December 2022</a:t>
            </a:r>
          </a:p>
          <a:p>
            <a:pPr marL="0" indent="0">
              <a:buNone/>
            </a:pPr>
            <a:endParaRPr lang="en-GB" altLang="en-US" sz="2000" dirty="0">
              <a:solidFill>
                <a:srgbClr val="003C71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>
                <a:tab pos="2063750" algn="l"/>
              </a:tabLst>
            </a:pPr>
            <a:r>
              <a:rPr lang="en-GB" sz="1400" b="1" dirty="0">
                <a:solidFill>
                  <a:srgbClr val="003C71"/>
                </a:solidFill>
                <a:latin typeface="+mj-lt"/>
              </a:rPr>
              <a:t>Christoforos Georgakopoulos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>
                <a:tab pos="2063750" algn="l"/>
              </a:tabLst>
            </a:pPr>
            <a:r>
              <a:rPr lang="en-GB" sz="1400" dirty="0">
                <a:solidFill>
                  <a:srgbClr val="003C71"/>
                </a:solidFill>
                <a:latin typeface="+mj-lt"/>
              </a:rPr>
              <a:t>Senior Specialist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  <a:tabLst>
                <a:tab pos="2063750" algn="l"/>
              </a:tabLst>
            </a:pPr>
            <a:r>
              <a:rPr lang="en-US" altLang="en-US" sz="1400" dirty="0">
                <a:solidFill>
                  <a:srgbClr val="003C71"/>
                </a:solidFill>
                <a:latin typeface="+mj-lt"/>
              </a:rPr>
              <a:t>Hull Structures</a:t>
            </a:r>
            <a:endParaRPr lang="en-GB" altLang="en-US" sz="1400" dirty="0">
              <a:solidFill>
                <a:srgbClr val="003C71"/>
              </a:solidFill>
              <a:latin typeface="+mj-lt"/>
            </a:endParaRPr>
          </a:p>
          <a:p>
            <a:pPr marL="0" indent="0">
              <a:buNone/>
            </a:pPr>
            <a:endParaRPr lang="en-GB" altLang="en-US" sz="2000" dirty="0">
              <a:solidFill>
                <a:srgbClr val="003C7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315921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2. Classification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&gt; Service Restriction Notations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9756714" cy="5021863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In the case of some tugs e.g. Harbour tugs, designing to unrestricted seagoing service may be too onerous, therefore a ‘Service Restriction Notation’ can be used to reflect a more appropriate operational profile of the vessel.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l-GR" sz="1600" kern="0" dirty="0">
              <a:solidFill>
                <a:srgbClr val="003C71"/>
              </a:solidFill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l-GR" sz="1600" kern="0" dirty="0">
              <a:solidFill>
                <a:srgbClr val="003C71"/>
              </a:solidFill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l-GR" sz="1600" kern="0" dirty="0">
              <a:solidFill>
                <a:srgbClr val="003C71"/>
              </a:solidFill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l-GR" sz="1600" kern="0" dirty="0">
              <a:solidFill>
                <a:srgbClr val="003C71"/>
              </a:solidFill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l-GR" sz="1600" kern="0" dirty="0">
              <a:solidFill>
                <a:srgbClr val="003C71"/>
              </a:solidFill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Notes: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Ø"/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Other service notations may be agreed with the Class Committee.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4F0E2FD-0BA1-FE73-812B-BF6ED4A6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175538"/>
              </p:ext>
            </p:extLst>
          </p:nvPr>
        </p:nvGraphicFramePr>
        <p:xfrm>
          <a:off x="470128" y="2174154"/>
          <a:ext cx="10078180" cy="315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872">
                  <a:extLst>
                    <a:ext uri="{9D8B030D-6E8A-4147-A177-3AD203B41FA5}">
                      <a16:colId xmlns:a16="http://schemas.microsoft.com/office/drawing/2014/main" val="2441746040"/>
                    </a:ext>
                  </a:extLst>
                </a:gridCol>
                <a:gridCol w="3036711">
                  <a:extLst>
                    <a:ext uri="{9D8B030D-6E8A-4147-A177-3AD203B41FA5}">
                      <a16:colId xmlns:a16="http://schemas.microsoft.com/office/drawing/2014/main" val="1897168185"/>
                    </a:ext>
                  </a:extLst>
                </a:gridCol>
                <a:gridCol w="3955597">
                  <a:extLst>
                    <a:ext uri="{9D8B030D-6E8A-4147-A177-3AD203B41FA5}">
                      <a16:colId xmlns:a16="http://schemas.microsoft.com/office/drawing/2014/main" val="1935184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0" cap="none" spc="0" baseline="0" dirty="0">
                          <a:solidFill>
                            <a:schemeClr val="bg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sym typeface="Silka Regular"/>
                        </a:rPr>
                        <a:t>Service Restriction Notation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0" cap="none" spc="0" baseline="0" dirty="0">
                          <a:solidFill>
                            <a:schemeClr val="bg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Funkis A Sharp Dots Regular"/>
                        </a:rPr>
                        <a:t>Typical Text</a:t>
                      </a:r>
                      <a:endParaRPr lang="en-US" sz="1600" b="0" i="0" u="none" strike="noStrike" kern="0" cap="none" spc="0" baseline="0" dirty="0">
                        <a:solidFill>
                          <a:schemeClr val="bg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Funkis A Sharp Dots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0" cap="none" spc="0" baseline="0" dirty="0">
                          <a:solidFill>
                            <a:schemeClr val="bg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Funkis A Sharp Dots Regular"/>
                        </a:rPr>
                        <a:t>Explanation</a:t>
                      </a:r>
                      <a:endParaRPr lang="en-US" sz="1600" b="0" i="0" u="none" strike="noStrike" kern="0" cap="none" spc="0" baseline="0" dirty="0">
                        <a:solidFill>
                          <a:schemeClr val="bg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Funkis A Sharp Dots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4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Protected waters service</a:t>
                      </a:r>
                      <a:endParaRPr lang="en-US" sz="1400" b="0" i="0" u="none" strike="noStrike" kern="0" cap="none" spc="0" baseline="0" dirty="0">
                        <a:solidFill>
                          <a:srgbClr val="003C7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Silka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71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Protected waters service</a:t>
                      </a:r>
                      <a:endParaRPr lang="en-US" sz="1400" b="0" i="0" u="none" strike="noStrike" kern="0" cap="none" spc="0" baseline="0" dirty="0">
                        <a:solidFill>
                          <a:srgbClr val="003C7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Silka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Funkis A Sharp Dots Regular"/>
                        </a:rPr>
                        <a:t>Non exposed, sheltered waters</a:t>
                      </a:r>
                      <a:endParaRPr lang="en-US" sz="1400" b="0" i="0" u="none" strike="noStrike" kern="0" cap="none" spc="0" baseline="0" dirty="0">
                        <a:solidFill>
                          <a:srgbClr val="003C7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Funkis A Sharp Dots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833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Extended protected waters service</a:t>
                      </a:r>
                      <a:endParaRPr lang="en-US" sz="1400" b="0" i="0" u="none" strike="noStrike" kern="0" cap="none" spc="0" baseline="0" dirty="0">
                        <a:solidFill>
                          <a:srgbClr val="003C7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Silka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Extended protected waters service</a:t>
                      </a:r>
                      <a:endParaRPr lang="en-US" sz="1400" b="0" i="0" u="none" strike="noStrike" kern="0" cap="none" spc="0" baseline="0" dirty="0">
                        <a:solidFill>
                          <a:srgbClr val="003C7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Silka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Funkis A Sharp Dots Regular"/>
                        </a:rPr>
                        <a:t>Short distance from protected waters</a:t>
                      </a:r>
                      <a:endParaRPr lang="en-US" sz="1400" b="0" i="0" u="none" strike="noStrike" kern="0" cap="none" spc="0" baseline="0" dirty="0">
                        <a:solidFill>
                          <a:srgbClr val="003C7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Funkis A Sharp Dots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7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Specified route service</a:t>
                      </a:r>
                      <a:endParaRPr lang="en-US" sz="1400" b="0" i="0" u="none" strike="noStrike" kern="0" cap="none" spc="0" baseline="0" dirty="0">
                        <a:solidFill>
                          <a:srgbClr val="003C7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Silka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71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‘’</a:t>
                      </a:r>
                      <a:r>
                        <a:rPr lang="en-GB" sz="1400" b="0" i="1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name of Port</a:t>
                      </a:r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 to </a:t>
                      </a:r>
                      <a:r>
                        <a:rPr lang="en-GB" sz="1400" b="0" i="1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name of Port</a:t>
                      </a:r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’’</a:t>
                      </a:r>
                      <a:endParaRPr lang="en-US" sz="1400" b="0" i="0" u="none" strike="noStrike" kern="0" cap="none" spc="0" baseline="0" dirty="0">
                        <a:solidFill>
                          <a:srgbClr val="003C7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Silka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Funkis A Sharp Dots Regular"/>
                        </a:rPr>
                        <a:t>Service between two or more ports</a:t>
                      </a:r>
                      <a:endParaRPr lang="en-US" sz="1400" b="0" i="0" u="none" strike="noStrike" kern="0" cap="none" spc="0" baseline="0" dirty="0">
                        <a:solidFill>
                          <a:srgbClr val="003C7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Funkis A Sharp Dots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633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371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Specified coastal service</a:t>
                      </a:r>
                      <a:endParaRPr lang="en-US" sz="1400" b="0" i="0" u="none" strike="noStrike" kern="0" cap="none" spc="0" baseline="0" dirty="0">
                        <a:solidFill>
                          <a:srgbClr val="003C7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Silka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71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‘’</a:t>
                      </a:r>
                      <a:r>
                        <a:rPr lang="en-GB" sz="1400" b="0" i="1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name of Country</a:t>
                      </a:r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’’ Coastal Service</a:t>
                      </a:r>
                      <a:endParaRPr lang="en-US" sz="1400" b="0" i="0" u="none" strike="noStrike" kern="0" cap="none" spc="0" baseline="0" dirty="0">
                        <a:solidFill>
                          <a:srgbClr val="003C7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Silka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Funkis A Sharp Dots Regular"/>
                        </a:rPr>
                        <a:t>Within specified coastal waters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3095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371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Specified operating area service</a:t>
                      </a:r>
                      <a:endParaRPr lang="en-US" sz="1400" b="0" i="0" u="none" strike="noStrike" kern="0" cap="none" spc="0" baseline="0" dirty="0">
                        <a:solidFill>
                          <a:srgbClr val="003C7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Silka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71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For service within “X” nm</a:t>
                      </a:r>
                    </a:p>
                    <a:p>
                      <a:pPr marL="0" marR="0" lvl="0" indent="0" algn="ctr" defTabSz="371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“name of geographical point”</a:t>
                      </a:r>
                    </a:p>
                    <a:p>
                      <a:pPr marL="0" marR="0" lvl="0" indent="0" algn="ctr" defTabSz="371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Or</a:t>
                      </a:r>
                    </a:p>
                    <a:p>
                      <a:pPr marL="0" marR="0" lvl="0" indent="0" algn="ctr" defTabSz="371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For service within “defined</a:t>
                      </a:r>
                    </a:p>
                    <a:p>
                      <a:pPr marL="0" marR="0" lvl="0" indent="0" algn="ctr" defTabSz="371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Silka Regular"/>
                        </a:rPr>
                        <a:t>geographical area”</a:t>
                      </a:r>
                      <a:endParaRPr lang="en-US" sz="1400" b="0" i="0" u="none" strike="noStrike" kern="0" cap="none" spc="0" baseline="0" dirty="0">
                        <a:solidFill>
                          <a:srgbClr val="003C7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Silka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u="none" strike="noStrike" kern="0" cap="none" spc="0" baseline="0" dirty="0">
                          <a:solidFill>
                            <a:srgbClr val="003C71"/>
                          </a:solidFill>
                          <a:uFillTx/>
                          <a:latin typeface="Frutiger LT 55 Roman" panose="020B0602020204020204" pitchFamily="34" charset="0"/>
                          <a:ea typeface="Source Sans Pro" panose="020B0503030403020204" pitchFamily="34" charset="0"/>
                          <a:cs typeface="+mn-cs"/>
                          <a:sym typeface="Funkis A Sharp Dots Regular"/>
                        </a:rPr>
                        <a:t>Within a specified area</a:t>
                      </a:r>
                      <a:endParaRPr lang="en-US" sz="1400" b="0" i="0" u="none" strike="noStrike" kern="0" cap="none" spc="0" baseline="0" dirty="0">
                        <a:solidFill>
                          <a:srgbClr val="003C71"/>
                        </a:solidFill>
                        <a:uFillTx/>
                        <a:latin typeface="Frutiger LT 55 Roman" panose="020B0602020204020204" pitchFamily="34" charset="0"/>
                        <a:ea typeface="Source Sans Pro" panose="020B0503030403020204" pitchFamily="34" charset="0"/>
                        <a:cs typeface="+mn-cs"/>
                        <a:sym typeface="Funkis A Sharp Dots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610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92854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2. Classification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&gt; Special features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9756714" cy="5021863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Additional Notations may include: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l-GR" sz="1600" kern="0" dirty="0">
              <a:solidFill>
                <a:srgbClr val="003C71"/>
              </a:solidFill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Notation ‘’Oil Recovery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or </a:t>
            </a:r>
            <a:r>
              <a:rPr lang="en-GB" sz="16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Oil Recovery (F.P.&gt;60</a:t>
            </a:r>
            <a:r>
              <a:rPr lang="en-GB" sz="1600" b="1" kern="0" baseline="30000" dirty="0">
                <a:solidFill>
                  <a:srgbClr val="003C71"/>
                </a:solidFill>
                <a:latin typeface="Frutiger LT 55 Roman" panose="020B0602020204020204" pitchFamily="34" charset="0"/>
              </a:rPr>
              <a:t>o</a:t>
            </a:r>
            <a:r>
              <a:rPr lang="en-GB" sz="16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C)’’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Vessels equipped handle, store and transport oil recovered from a spill  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– Pt 7, Ch 5 (construction, machinery, electrical, fire extinguishing and protection)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Notation ‘’Fire-fighting ship 1 or 2 or 3 (with water spray)’’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Vessels for fire-fighting operations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– Pt 7, Ch 3 (construction, fire extinguishing and protection, lighting)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Notation ‘’Standby vessel’’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Vessels providing rescue assistance and safe refuge in an emergency</a:t>
            </a:r>
            <a:endParaRPr lang="en-GB" sz="1600" b="1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– Pt 4, Ch 4, 1-8 (general, construction, machinery, fire extinguishing and protection)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442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2. Classification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&gt; Notation example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9756714" cy="5021863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1C6A7F-C9BF-8114-E9BC-710038B7C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640160"/>
              </p:ext>
            </p:extLst>
          </p:nvPr>
        </p:nvGraphicFramePr>
        <p:xfrm>
          <a:off x="470128" y="1293070"/>
          <a:ext cx="9756714" cy="3600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3349">
                  <a:extLst>
                    <a:ext uri="{9D8B030D-6E8A-4147-A177-3AD203B41FA5}">
                      <a16:colId xmlns:a16="http://schemas.microsoft.com/office/drawing/2014/main" val="3909376932"/>
                    </a:ext>
                  </a:extLst>
                </a:gridCol>
                <a:gridCol w="6733365">
                  <a:extLst>
                    <a:ext uri="{9D8B030D-6E8A-4147-A177-3AD203B41FA5}">
                      <a16:colId xmlns:a16="http://schemas.microsoft.com/office/drawing/2014/main" val="4054794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>
                          <a:effectLst/>
                          <a:latin typeface="Frutiger LT 55 Roman" panose="020B0602020204020204" pitchFamily="34" charset="0"/>
                        </a:rPr>
                        <a:t>Class Notation </a:t>
                      </a:r>
                      <a:endParaRPr lang="en-US" sz="1200">
                        <a:effectLst/>
                        <a:latin typeface="Frutiger LT 55 Roman" panose="020B0602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dirty="0">
                          <a:effectLst/>
                          <a:latin typeface="Frutiger LT 55 Roman" panose="020B0602020204020204" pitchFamily="34" charset="0"/>
                        </a:rPr>
                        <a:t>Applicable Sections </a:t>
                      </a:r>
                      <a:endParaRPr lang="en-US" sz="1200" dirty="0">
                        <a:effectLst/>
                        <a:latin typeface="Frutiger LT 55 Roman" panose="020B0602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266439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+ 100A1 tug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+ </a:t>
                      </a:r>
                      <a:r>
                        <a:rPr lang="en-GB" sz="1300" dirty="0" err="1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LMC</a:t>
                      </a: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 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 Seagoing Tug, unrestricted, no special feature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315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+ A1 tug</a:t>
                      </a:r>
                      <a:r>
                        <a:rPr lang="en-US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  <a:cs typeface="Times New Roman" panose="02020603050405020304" pitchFamily="18" charset="0"/>
                        </a:rPr>
                        <a:t> protected waters service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Tug, protected waters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154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+ 100A1 tug Fire-fighting Ship 1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+ </a:t>
                      </a:r>
                      <a:r>
                        <a:rPr lang="en-GB" sz="1300" dirty="0" err="1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LMC</a:t>
                      </a: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 UMS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Seagoing Tug, Unmanned Engine Room, </a:t>
                      </a:r>
                      <a:r>
                        <a:rPr lang="en-GB" sz="1300" dirty="0" err="1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FiFi</a:t>
                      </a: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 capabilities Class 1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279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+ 100A1 escort tug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+ </a:t>
                      </a:r>
                      <a:r>
                        <a:rPr lang="en-GB" sz="1300" dirty="0" err="1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LMC</a:t>
                      </a: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 UMS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Escort Tug, Unmanned Engine Room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557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+ 100A1 escort tug </a:t>
                      </a:r>
                      <a:r>
                        <a:rPr lang="en-GB" sz="1300" dirty="0" err="1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EPN</a:t>
                      </a: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 (F, B, V, C)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Fire-fighting Ship 1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+ </a:t>
                      </a:r>
                      <a:r>
                        <a:rPr lang="en-GB" sz="1300" dirty="0" err="1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LMC</a:t>
                      </a: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 UMS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Escort Tug, (with performance numeral), Unmanned Engine Room,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 err="1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FiFi</a:t>
                      </a: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 capabilities Class 1,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Escort performance verified with full-scale trials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03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+ 100A1 escort tug </a:t>
                      </a:r>
                      <a:r>
                        <a:rPr lang="en-GB" sz="1300" dirty="0" err="1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EPN</a:t>
                      </a: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 (</a:t>
                      </a:r>
                      <a:r>
                        <a:rPr lang="en-GB" sz="1300" dirty="0" err="1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CFD</a:t>
                      </a: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: F, B, V)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Fire-fighting Ship 1 with water spray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+ </a:t>
                      </a:r>
                      <a:r>
                        <a:rPr lang="en-GB" sz="1300" dirty="0" err="1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LMC</a:t>
                      </a: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 UMS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Escort Tug, Unmanned Engine Room, </a:t>
                      </a:r>
                      <a:r>
                        <a:rPr lang="en-GB" sz="1300" dirty="0" err="1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FiFi</a:t>
                      </a: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 capabilities Class 1 with water spray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Escort performance determined with </a:t>
                      </a:r>
                      <a:r>
                        <a:rPr lang="en-GB" sz="1300" dirty="0" err="1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CFD</a:t>
                      </a:r>
                      <a:r>
                        <a:rPr lang="en-GB" sz="1300" dirty="0">
                          <a:solidFill>
                            <a:srgbClr val="003C71"/>
                          </a:solidFill>
                          <a:effectLst/>
                          <a:latin typeface="Frutiger LT 55 Roman" panose="020B0602020204020204" pitchFamily="34" charset="0"/>
                        </a:rPr>
                        <a:t> prediction</a:t>
                      </a:r>
                      <a:endParaRPr lang="en-US" sz="1300" dirty="0">
                        <a:solidFill>
                          <a:srgbClr val="003C71"/>
                        </a:solidFill>
                        <a:effectLst/>
                        <a:latin typeface="Frutiger LT 55 Roman" panose="020B0602020204020204" pitchFamily="34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62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5223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2. Classification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&gt; Rules and Requirements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9756714" cy="5021863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Ø"/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Ø"/>
            </a:pPr>
            <a:r>
              <a:rPr lang="en-GB" sz="1600" kern="0" dirty="0" err="1">
                <a:solidFill>
                  <a:srgbClr val="003C71"/>
                </a:solidFill>
                <a:latin typeface="Frutiger LT 55 Roman" panose="020B0602020204020204" pitchFamily="34" charset="0"/>
              </a:rPr>
              <a:t>SAFETUG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I &amp; </a:t>
            </a:r>
            <a:r>
              <a:rPr lang="en-GB" sz="1600" kern="0" dirty="0" err="1">
                <a:solidFill>
                  <a:srgbClr val="003C71"/>
                </a:solidFill>
                <a:latin typeface="Frutiger LT 55 Roman" panose="020B0602020204020204" pitchFamily="34" charset="0"/>
              </a:rPr>
              <a:t>SAFETUG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II </a:t>
            </a:r>
            <a:r>
              <a:rPr lang="en-GB" sz="1600" kern="0" dirty="0" err="1">
                <a:solidFill>
                  <a:srgbClr val="003C71"/>
                </a:solidFill>
                <a:latin typeface="Frutiger LT 55 Roman" panose="020B0602020204020204" pitchFamily="34" charset="0"/>
              </a:rPr>
              <a:t>JIPs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(oil companies, tug operators, Classes, Yards, Makers etc.)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Ø"/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Output of </a:t>
            </a:r>
            <a:r>
              <a:rPr lang="en-GB" sz="1600" kern="0" dirty="0" err="1">
                <a:solidFill>
                  <a:srgbClr val="003C71"/>
                </a:solidFill>
                <a:latin typeface="Frutiger LT 55 Roman" panose="020B0602020204020204" pitchFamily="34" charset="0"/>
              </a:rPr>
              <a:t>SAFETUG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led to revised LR Part 4 Chapter 3 ‘’Rules for Tugs’’ in 2017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	– New concept of design load and strength assessment of the towing equipment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	– New allowable stresses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	– New requirements for strength of tow line guiding fittings (fairlead, god-eyes, staples etc.)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Ø"/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IACS UR M79 let to a LR new Part 7 Chapter 16 ‘’ Winch </a:t>
            </a:r>
            <a:r>
              <a:rPr lang="en-GB" sz="1600" kern="0" dirty="0" err="1">
                <a:solidFill>
                  <a:srgbClr val="003C71"/>
                </a:solidFill>
                <a:latin typeface="Frutiger LT 55 Roman" panose="020B0602020204020204" pitchFamily="34" charset="0"/>
              </a:rPr>
              <a:t>Em’cy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release systems’’ in 2019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431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3. Statutory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&gt; General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6890228" cy="5021863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Ø"/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LR Guidance for Statutory aspects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Ø"/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Ø"/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In all cases the Flag Administration statutory requirements are to be met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Ø"/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In cases where there is a conflict between the Guidance and the Flag Administration requirements or where LR is not authorised by a particular Flag Administration, the requirements and guidance of the Flag Administration take precedent over any statutory guidance presented in this document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567E5ED-65FE-DD8F-DFA9-663396E13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01" y="1401961"/>
            <a:ext cx="2927559" cy="4140000"/>
          </a:xfrm>
          <a:prstGeom prst="rect">
            <a:avLst/>
          </a:prstGeom>
          <a:ln w="12700">
            <a:solidFill>
              <a:srgbClr val="000000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95696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3. Statutory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9756714" cy="5021863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&gt;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Stability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L</a:t>
            </a:r>
            <a:r>
              <a:rPr lang="en-GB" sz="1800" kern="0" baseline="-25000" dirty="0">
                <a:solidFill>
                  <a:srgbClr val="003C71"/>
                </a:solidFill>
                <a:latin typeface="Frutiger LT 55 Roman" panose="020B0602020204020204" pitchFamily="34" charset="0"/>
              </a:rPr>
              <a:t>L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</a:t>
            </a:r>
            <a:r>
              <a:rPr lang="en-GB" sz="1800" u="sng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&gt;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24 m Adequate Intact Stability demonstrated (Compliance with Flag requirements)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Reference LR guidance also in line with: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2016 Amendments MSC.415(97)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IS 2008 Code 2020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kumimoji="0" lang="en-US" sz="1800" b="1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&gt;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Fire </a:t>
            </a: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Safery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, </a:t>
            </a: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LSA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, Radio, Navigation</a:t>
            </a: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GT &lt; 500 less than SOLAS size (300 GT for Radio)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IACS Rec.99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Arial" panose="020B0604020202020204" pitchFamily="34" charset="0"/>
              <a:buChar char="•"/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LR Guidance requirements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16614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3. Statutory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&gt; Fire safety guidance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9756714" cy="5021863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EB028A1-6448-C613-B030-2ADBE421A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6" y="1017330"/>
            <a:ext cx="4230908" cy="56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6343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3. Statutory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&gt; </a:t>
            </a:r>
            <a:r>
              <a:rPr kumimoji="0" lang="en-US" sz="2400" i="0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LSA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guidance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9756714" cy="5021863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5DF4120D-AB94-E3C1-9AFA-AB2EBD68AD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79" y="943460"/>
            <a:ext cx="5226590" cy="56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3811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3. Statutory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&gt; Radio guidance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9756714" cy="5021863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F15E7DD3-4A3A-EBE0-96F4-4C777855F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67" y="1048871"/>
            <a:ext cx="5797296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497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3. Statutory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&gt; Navigation equipment guidance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9756714" cy="5021863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3296568-D99A-35C6-7CE5-8A418833E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05" y="1048871"/>
            <a:ext cx="5875020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397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lang="en-US" sz="2400" u="sng" dirty="0">
                <a:solidFill>
                  <a:srgbClr val="003C71"/>
                </a:solidFill>
                <a:latin typeface="Frutiger LT 55 Roman" panose="020B0602020204020204" pitchFamily="34" charset="0"/>
              </a:rPr>
              <a:t>Contents</a:t>
            </a:r>
            <a:endParaRPr lang="en-GB" sz="2400" u="sng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D653649-D3B5-CB1A-D1D5-BBE4B600A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626348"/>
              </p:ext>
            </p:extLst>
          </p:nvPr>
        </p:nvGraphicFramePr>
        <p:xfrm>
          <a:off x="2205988" y="2129591"/>
          <a:ext cx="5400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3539834733"/>
                    </a:ext>
                  </a:extLst>
                </a:gridCol>
              </a:tblGrid>
              <a:tr h="769121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3C71"/>
                          </a:solidFill>
                          <a:latin typeface="Frutiger LT 55 Roman" panose="020B0602020204020204" pitchFamily="34" charset="0"/>
                        </a:rPr>
                        <a:t>1. </a:t>
                      </a:r>
                      <a:r>
                        <a:rPr lang="en-GB" sz="2400" b="1" kern="1200" dirty="0">
                          <a:solidFill>
                            <a:srgbClr val="003C71"/>
                          </a:solidFill>
                          <a:latin typeface="Frutiger LT 55 Roman" panose="020B0602020204020204" pitchFamily="34" charset="0"/>
                          <a:ea typeface="+mn-ea"/>
                          <a:cs typeface="+mn-cs"/>
                        </a:rPr>
                        <a:t>Background</a:t>
                      </a:r>
                    </a:p>
                    <a:p>
                      <a:pPr algn="l"/>
                      <a:endParaRPr lang="en-US" sz="2400" b="1" kern="1200" dirty="0">
                        <a:solidFill>
                          <a:srgbClr val="003C71"/>
                        </a:solidFill>
                        <a:latin typeface="Frutiger LT 55 Roman" panose="020B0602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105134"/>
                  </a:ext>
                </a:extLst>
              </a:tr>
              <a:tr h="769121">
                <a:tc>
                  <a:txBody>
                    <a:bodyPr/>
                    <a:lstStyle/>
                    <a:p>
                      <a:pPr algn="l"/>
                      <a:r>
                        <a:rPr lang="en-GB" sz="2400" b="1" kern="1200" dirty="0">
                          <a:solidFill>
                            <a:srgbClr val="003C71"/>
                          </a:solidFill>
                          <a:latin typeface="Frutiger LT 55 Roman" panose="020B0602020204020204" pitchFamily="34" charset="0"/>
                          <a:ea typeface="+mn-ea"/>
                          <a:cs typeface="+mn-cs"/>
                        </a:rPr>
                        <a:t>2. Classification</a:t>
                      </a:r>
                    </a:p>
                    <a:p>
                      <a:pPr algn="l"/>
                      <a:endParaRPr lang="en-US" sz="2400" b="1" kern="1200" dirty="0">
                        <a:solidFill>
                          <a:srgbClr val="003C71"/>
                        </a:solidFill>
                        <a:latin typeface="Frutiger LT 55 Roman" panose="020B0602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18171"/>
                  </a:ext>
                </a:extLst>
              </a:tr>
              <a:tr h="769121">
                <a:tc>
                  <a:txBody>
                    <a:bodyPr/>
                    <a:lstStyle/>
                    <a:p>
                      <a:pPr algn="l"/>
                      <a:r>
                        <a:rPr lang="en-GB" sz="2400" b="1" kern="1200" dirty="0">
                          <a:solidFill>
                            <a:srgbClr val="003C71"/>
                          </a:solidFill>
                          <a:latin typeface="Frutiger LT 55 Roman" panose="020B0602020204020204" pitchFamily="34" charset="0"/>
                          <a:ea typeface="+mn-ea"/>
                          <a:cs typeface="+mn-cs"/>
                        </a:rPr>
                        <a:t>3. Statutory</a:t>
                      </a:r>
                    </a:p>
                    <a:p>
                      <a:pPr algn="l"/>
                      <a:endParaRPr lang="en-US" sz="2400" b="1" kern="1200" dirty="0">
                        <a:solidFill>
                          <a:srgbClr val="003C71"/>
                        </a:solidFill>
                        <a:latin typeface="Frutiger LT 55 Roman" panose="020B0602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447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81610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95C44-CE0C-3DC3-B479-6766505D11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3628" y="4439654"/>
            <a:ext cx="3242841" cy="200927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400" dirty="0">
                <a:solidFill>
                  <a:srgbClr val="FFFFFF"/>
                </a:solidFill>
                <a:latin typeface="Frutiger LT 55 Roman" panose="020B0602020204020204" pitchFamily="34" charset="0"/>
              </a:rPr>
              <a:t>Christoforos Georgakopoulos</a:t>
            </a:r>
            <a:endParaRPr lang="en-GB" altLang="en-US" sz="1400" dirty="0">
              <a:solidFill>
                <a:srgbClr val="FFFFFF"/>
              </a:solidFill>
              <a:latin typeface="Frutiger LT 55 Roman" panose="020B0602020204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400" dirty="0">
                <a:solidFill>
                  <a:srgbClr val="FFFFFF"/>
                </a:solidFill>
                <a:latin typeface="Frutiger LT 55 Roman" panose="020B0602020204020204" pitchFamily="34" charset="0"/>
              </a:rPr>
              <a:t>Senior Specialist</a:t>
            </a:r>
            <a:endParaRPr lang="en-GB" altLang="en-US" sz="1400" dirty="0">
              <a:solidFill>
                <a:srgbClr val="FFFFFF"/>
              </a:solidFill>
              <a:latin typeface="Frutiger LT 55 Roman" panose="020B0602020204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400" dirty="0">
                <a:solidFill>
                  <a:srgbClr val="FFFFFF"/>
                </a:solidFill>
                <a:latin typeface="Frutiger LT 55 Roman" panose="020B0602020204020204" pitchFamily="34" charset="0"/>
              </a:rPr>
              <a:t>Hull Structures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400" dirty="0">
                <a:solidFill>
                  <a:srgbClr val="FFFFFF"/>
                </a:solidFill>
                <a:latin typeface="Frutiger LT 55 Roman" panose="020B0602020204020204" pitchFamily="34" charset="0"/>
              </a:rPr>
              <a:t>E </a:t>
            </a:r>
            <a:r>
              <a:rPr lang="en-GB" sz="1400" dirty="0">
                <a:solidFill>
                  <a:srgbClr val="FFFFFF"/>
                </a:solidFill>
                <a:latin typeface="Frutiger LT 55 Roman" panose="020B0602020204020204" pitchFamily="34" charset="0"/>
              </a:rPr>
              <a:t>christoforos.georgakopoulos@lr.org</a:t>
            </a:r>
            <a:endParaRPr lang="en-GB" altLang="en-US" sz="1400" dirty="0">
              <a:solidFill>
                <a:srgbClr val="FFFFFF"/>
              </a:solidFill>
              <a:latin typeface="Frutiger LT 55 Roman" panose="020B0602020204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400" dirty="0">
                <a:solidFill>
                  <a:srgbClr val="FFFFFF"/>
                </a:solidFill>
                <a:latin typeface="Frutiger LT 55 Roman" panose="020B0602020204020204" pitchFamily="34" charset="0"/>
              </a:rPr>
              <a:t>T +30 211 9907795</a:t>
            </a:r>
            <a:endParaRPr lang="en-US" altLang="en-US" sz="1400" dirty="0">
              <a:solidFill>
                <a:srgbClr val="FFFFFF"/>
              </a:solidFill>
              <a:latin typeface="Frutiger LT 55 Roman" panose="020B0602020204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latin typeface="Frutiger LT 55 Roman" panose="020B0602020204020204" pitchFamily="34" charset="0"/>
              </a:rPr>
              <a:t>M +30 6951830212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400" dirty="0">
              <a:solidFill>
                <a:srgbClr val="FFFFFF"/>
              </a:solidFill>
              <a:latin typeface="Frutiger LT 55 Roman" panose="020B0602020204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400" dirty="0">
                <a:solidFill>
                  <a:srgbClr val="FFFFFF"/>
                </a:solidFill>
                <a:latin typeface="Frutiger LT 55 Roman" panose="020B0602020204020204" pitchFamily="34" charset="0"/>
              </a:rPr>
              <a:t>Hellenic Lloyd’s S.A.</a:t>
            </a:r>
            <a:endParaRPr lang="en-GB" altLang="en-US" sz="1400" dirty="0">
              <a:solidFill>
                <a:srgbClr val="FFFFFF"/>
              </a:solidFill>
              <a:latin typeface="Frutiger LT 55 Roman" panose="020B0602020204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400" dirty="0">
                <a:solidFill>
                  <a:srgbClr val="FFFFFF"/>
                </a:solidFill>
                <a:latin typeface="Frutiger LT 55 Roman" panose="020B0602020204020204" pitchFamily="34" charset="0"/>
              </a:rPr>
              <a:t>Piraeus Technical Support Office</a:t>
            </a:r>
            <a:endParaRPr lang="en-US" sz="1400" dirty="0">
              <a:latin typeface="Frutiger LT 55 Roman" panose="020B0602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BC9E4-C9C8-85B2-D045-4C631DEF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07" y="3635086"/>
            <a:ext cx="3241717" cy="600030"/>
          </a:xfrm>
        </p:spPr>
        <p:txBody>
          <a:bodyPr/>
          <a:lstStyle/>
          <a:p>
            <a:r>
              <a:rPr lang="en-US" sz="3200" dirty="0">
                <a:latin typeface="Frutiger LT 55 Roman" panose="020B06020202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697553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1. Background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&gt; 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LnTx/>
                <a:uFillTx/>
                <a:latin typeface="Frutiger LT 55 Roman"/>
                <a:ea typeface="+mj-ea"/>
                <a:cs typeface="Arial"/>
              </a:rPr>
              <a:t>Scope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9" y="1316038"/>
            <a:ext cx="5822388" cy="5021863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Classification requires that vessel complies with the Rules and Regulations of Lloyd’s Register.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For all tugs, LR requirements include: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Pt 1, Ch 2, 2 </a:t>
            </a:r>
            <a:r>
              <a:rPr lang="en-GB" sz="1800" i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Class Notations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Pt 1, Ch 2, 3 </a:t>
            </a:r>
            <a:r>
              <a:rPr lang="en-GB" sz="1800" i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Surveys </a:t>
            </a:r>
            <a:r>
              <a:rPr lang="el-GR" sz="1800" i="1" kern="0" dirty="0">
                <a:solidFill>
                  <a:srgbClr val="003C71"/>
                </a:solidFill>
              </a:rPr>
              <a:t>-</a:t>
            </a:r>
            <a:r>
              <a:rPr lang="en-GB" sz="1800" i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General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Pt 3, Ch 1, 7 </a:t>
            </a:r>
            <a:r>
              <a:rPr lang="en-GB" sz="1800" i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Equipment Number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Pt 3, Ch 8, 5.5 </a:t>
            </a:r>
            <a:r>
              <a:rPr lang="en-GB" sz="1800" i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Special Requirements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Pt 3, Ch 13, 7 </a:t>
            </a:r>
            <a:r>
              <a:rPr lang="en-GB" sz="1800" i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Equipment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Pt 4, Ch 3 </a:t>
            </a:r>
            <a:r>
              <a:rPr lang="en-GB" sz="1800" i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Tugs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Pt 4, Ch 4 </a:t>
            </a:r>
            <a:r>
              <a:rPr lang="en-GB" sz="1800" i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Offshore Support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Statutory Requirements set by Flag are also to be complied.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D3678A1-E9D0-BC51-E345-3291F3460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95" y="1048871"/>
            <a:ext cx="2927558" cy="4140000"/>
          </a:xfrm>
          <a:prstGeom prst="rect">
            <a:avLst/>
          </a:prstGeom>
          <a:ln w="12700">
            <a:solidFill>
              <a:srgbClr val="000000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84A78DB-21E0-C976-1BBE-0B24D3512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51" y="1978622"/>
            <a:ext cx="2927559" cy="4140000"/>
          </a:xfrm>
          <a:prstGeom prst="rect">
            <a:avLst/>
          </a:prstGeom>
          <a:ln w="12700">
            <a:solidFill>
              <a:srgbClr val="000000"/>
            </a:solidFill>
            <a:rou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6214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1. Background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&gt; Operation Profiles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9756714" cy="5291606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Typical operational profiles for which a tug might be designed and equipped: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b="1" u="sng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Harbour tugs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ü"/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Equipped to assist vessels while entering/leaving port or berthing/unberthing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ü"/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Considered to operate in calm areas (sheltered waters)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ü"/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Usually work from a fixed port (crew familiar with operating area, in case of emergency shore assistance directly available)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b="1" u="sng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Seagoing tugs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ü"/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Equipped to assist vessels at sea, common categories: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	- </a:t>
            </a:r>
            <a:r>
              <a:rPr lang="en-GB" sz="16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Coastal tugs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: Short distance from shore (&lt;4hrs from sheltered area)</a:t>
            </a:r>
            <a:endParaRPr lang="el-GR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r>
              <a:rPr lang="el-GR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	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- </a:t>
            </a:r>
            <a:r>
              <a:rPr lang="en-GB" sz="16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Offshore terminal tugs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: Specified location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	- </a:t>
            </a:r>
            <a:r>
              <a:rPr lang="en-GB" sz="16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Deep sea tugs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: No restriction, can operate in any seaway (shore assistance not available)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	- </a:t>
            </a:r>
            <a:r>
              <a:rPr lang="en-GB" sz="16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Salvage tugs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: Considered as Seagoing tugs that should be able to operate under all conditions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800" u="sng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b="1" u="sng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Escort tugs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ü"/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Equipped to escort ships during navigation in open sea and/or sheltered waters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ü"/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Any limitation in service area to be indicated in LR notation</a:t>
            </a:r>
          </a:p>
        </p:txBody>
      </p:sp>
    </p:spTree>
    <p:extLst>
      <p:ext uri="{BB962C8B-B14F-4D97-AF65-F5344CB8AC3E}">
        <p14:creationId xmlns:p14="http://schemas.microsoft.com/office/powerpoint/2010/main" val="33020958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1. Background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&gt; Typical Design Arrangements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9756714" cy="5291606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Typical tug design arrangements :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b="1" u="sng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Conventional tugs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ü"/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Single or multiple </a:t>
            </a:r>
            <a:r>
              <a:rPr lang="en-GB" sz="1800" kern="0" dirty="0" err="1">
                <a:solidFill>
                  <a:srgbClr val="003C71"/>
                </a:solidFill>
                <a:latin typeface="Frutiger LT 55 Roman" panose="020B0602020204020204" pitchFamily="34" charset="0"/>
              </a:rPr>
              <a:t>shaftline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. Propeller(s) can be of fixed pitch or controllable.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ü"/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Normally fitted with </a:t>
            </a:r>
            <a:r>
              <a:rPr lang="en-GB" sz="1800" kern="0" dirty="0" err="1">
                <a:solidFill>
                  <a:srgbClr val="003C71"/>
                </a:solidFill>
                <a:latin typeface="Frutiger LT 55 Roman" panose="020B0602020204020204" pitchFamily="34" charset="0"/>
              </a:rPr>
              <a:t>Kort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nozzle. Steering by means of rudder(s) or steerable nozzle(s).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b="1" u="sng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Tractor tugs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ü"/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Omnidirectional thrusters (typically two steerable propellers or Voith–Schneider type cycloidal propeller).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ü"/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A skeg or vertical fin is fitted aft.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800" u="sng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b="1" u="sng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Azimuth Stern Drive tugs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ü"/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Fitted with azimuth thrusters in nozzles aft.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ü"/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Typically can perform towing operations over the bow and over the stern.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Other tug design arrangements can be specially considered by LR on a case-by-case basis.</a:t>
            </a:r>
          </a:p>
        </p:txBody>
      </p:sp>
    </p:spTree>
    <p:extLst>
      <p:ext uri="{BB962C8B-B14F-4D97-AF65-F5344CB8AC3E}">
        <p14:creationId xmlns:p14="http://schemas.microsoft.com/office/powerpoint/2010/main" val="36052371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1. Background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&gt; Definitions (1/3)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9756714" cy="5021863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b="1" u="sng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Bollard Pull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: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- Maximum sustained towline force at zero speed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- Specified by designer and can be verified by full scale test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b="1" u="sng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Tug Force / Escort Speed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: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- Steady towline force during escorting for a given speed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- Specified by designer and can be verified by full scale test,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 model test or simulation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b="1" u="sng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Reference Towline Force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: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-</a:t>
            </a:r>
            <a:r>
              <a:rPr lang="el-GR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For notation </a:t>
            </a:r>
            <a:r>
              <a:rPr lang="en-GB" sz="18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Tug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equal to the Bollard Pull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-</a:t>
            </a:r>
            <a:r>
              <a:rPr lang="el-GR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For notation </a:t>
            </a:r>
            <a:r>
              <a:rPr lang="en-GB" sz="18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Escort Tug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equal to the Maximum Steady Towline force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E08F5B0-E27A-E303-4A08-8F32285FD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48" y="1641158"/>
            <a:ext cx="2508536" cy="33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461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1. Background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&gt; Definitions (2/3)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9756714" cy="5021863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b="1" u="sng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Design Load DL = T x DAF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: 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- This force is a critical factor used for the strength analysis of the towing equipment and its supporting structures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0079BCC-6205-306E-138E-1C695360C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02" y="2298670"/>
            <a:ext cx="6013950" cy="4356316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443068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1. Background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&gt; Definitions 3/3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9756714" cy="5021863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b="1" u="sng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Winch Brake Holding Load </a:t>
            </a:r>
            <a:r>
              <a:rPr lang="en-GB" sz="1800" b="1" u="sng" kern="0" dirty="0" err="1">
                <a:solidFill>
                  <a:srgbClr val="003C71"/>
                </a:solidFill>
                <a:latin typeface="Frutiger LT 55 Roman" panose="020B0602020204020204" pitchFamily="34" charset="0"/>
              </a:rPr>
              <a:t>BHL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: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- </a:t>
            </a:r>
            <a:r>
              <a:rPr lang="en-GB" sz="1800" kern="0" dirty="0" err="1">
                <a:solidFill>
                  <a:srgbClr val="003C71"/>
                </a:solidFill>
                <a:latin typeface="Frutiger LT 55 Roman" panose="020B0602020204020204" pitchFamily="34" charset="0"/>
              </a:rPr>
              <a:t>BHL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is the maximum force the towing winch can withstand without slipping of the brake.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- Reference for the strength assessment and testing of towing winches and associated towing fittings (e.g. fairlead, staple, gob-eye) as well as their supporting structures.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b="1" u="sng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Towline Breaking Strength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: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-</a:t>
            </a:r>
            <a:r>
              <a:rPr lang="el-GR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</a:t>
            </a:r>
            <a:r>
              <a:rPr lang="en-GB" sz="18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The tension required to cause failure of the towline (parting of the towline).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8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004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611" y="520098"/>
            <a:ext cx="9316073" cy="528773"/>
          </a:xfrm>
        </p:spPr>
        <p:txBody>
          <a:bodyPr/>
          <a:lstStyle/>
          <a:p>
            <a:pPr eaLnBrk="1" hangingPunct="1"/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2. Classification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Frutiger LT 55 Roman"/>
                <a:ea typeface="+mj-ea"/>
                <a:cs typeface="Arial"/>
              </a:rPr>
              <a:t> &gt; Type Notations</a:t>
            </a:r>
            <a:endParaRPr lang="en-GB" sz="2400" dirty="0">
              <a:solidFill>
                <a:schemeClr val="bg2">
                  <a:lumMod val="75000"/>
                </a:schemeClr>
              </a:solidFill>
              <a:latin typeface="Frutiger LT 55 Roman" panose="020B0602020204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1ADB3E7-C2D7-D947-4877-0D742D5A0FE2}"/>
              </a:ext>
            </a:extLst>
          </p:cNvPr>
          <p:cNvSpPr txBox="1">
            <a:spLocks noChangeArrowheads="1"/>
          </p:cNvSpPr>
          <p:nvPr/>
        </p:nvSpPr>
        <p:spPr>
          <a:xfrm>
            <a:off x="470128" y="1316038"/>
            <a:ext cx="9756714" cy="5021863"/>
          </a:xfrm>
          <a:prstGeom prst="rect">
            <a:avLst/>
          </a:prstGeom>
        </p:spPr>
        <p:txBody>
          <a:bodyPr/>
          <a:lstStyle>
            <a:lvl1pPr marL="0" marR="0" indent="0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None/>
              <a:tabLst/>
              <a:defRPr sz="198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1pPr>
            <a:lvl2pPr marL="559656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2pPr>
            <a:lvl3pPr marL="845438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3pPr>
            <a:lvl4pPr marL="1131220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44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4pPr>
            <a:lvl5pPr marL="1417001" marR="0" indent="-273874" algn="l" defTabSz="371516" latinLnBrk="0">
              <a:lnSpc>
                <a:spcPct val="100000"/>
              </a:lnSpc>
              <a:spcBef>
                <a:spcPts val="0"/>
              </a:spcBef>
              <a:spcAft>
                <a:spcPts val="1080"/>
              </a:spcAft>
              <a:buClr>
                <a:schemeClr val="tx1"/>
              </a:buClr>
              <a:buSzPct val="125000"/>
              <a:buFontTx/>
              <a:buChar char="•"/>
              <a:tabLst/>
              <a:defRPr sz="126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ilka Regular"/>
              </a:defRPr>
            </a:lvl5pPr>
            <a:lvl6pPr marL="1702783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6pPr>
            <a:lvl7pPr marL="1988565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7pPr>
            <a:lvl8pPr marL="2274347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8pPr>
            <a:lvl9pPr marL="2560128" marR="0" indent="-273874" algn="l" defTabSz="371516" latinLnBrk="0">
              <a:lnSpc>
                <a:spcPct val="100000"/>
              </a:lnSpc>
              <a:spcBef>
                <a:spcPts val="2655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70" b="0" i="0" u="none" strike="noStrike" cap="none" spc="0" baseline="0">
                <a:solidFill>
                  <a:srgbClr val="000000"/>
                </a:solidFill>
                <a:uFillTx/>
                <a:latin typeface="Silka Regular"/>
                <a:ea typeface="Silka Regular"/>
                <a:cs typeface="Silka Regular"/>
                <a:sym typeface="Silka Regular"/>
              </a:defRPr>
            </a:lvl9pPr>
          </a:lstStyle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As with all vessels entering Class, the governing requirements for the tugs are defined as a function of the selected service notation.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LR offers the following Type Notations: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Tug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Escort tug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Arial" panose="020B0604020202020204" pitchFamily="34" charset="0"/>
              <a:buChar char="•"/>
            </a:pPr>
            <a:r>
              <a:rPr lang="en-GB" sz="16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Offshore tug</a:t>
            </a: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Arial" panose="020B0604020202020204" pitchFamily="34" charset="0"/>
              <a:buChar char="•"/>
            </a:pPr>
            <a:r>
              <a:rPr lang="en-GB" sz="1600" b="1" kern="0" dirty="0" err="1">
                <a:solidFill>
                  <a:srgbClr val="003C71"/>
                </a:solidFill>
                <a:latin typeface="Frutiger LT 55 Roman" panose="020B0602020204020204" pitchFamily="34" charset="0"/>
              </a:rPr>
              <a:t>AHTS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(Anchor Handler Tug Supply)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Notes: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Ø"/>
            </a:pP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Harbour tugs are Classed in LR as </a:t>
            </a:r>
            <a:r>
              <a:rPr lang="en-GB" sz="16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Tug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with service restriction notation ‘’</a:t>
            </a:r>
            <a:r>
              <a:rPr lang="en-GB" sz="16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protected waters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’’.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marL="285750" indent="-285750" algn="just" fontAlgn="auto">
              <a:spcBef>
                <a:spcPts val="324"/>
              </a:spcBef>
              <a:spcAft>
                <a:spcPts val="324"/>
              </a:spcAft>
              <a:buClr>
                <a:srgbClr val="003C71"/>
              </a:buClr>
              <a:buFont typeface="Wingdings" panose="05000000000000000000" pitchFamily="2" charset="2"/>
              <a:buChar char="Ø"/>
            </a:pPr>
            <a:r>
              <a:rPr lang="en-GB" sz="1600" b="1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Offshore tug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and </a:t>
            </a:r>
            <a:r>
              <a:rPr lang="en-GB" sz="1600" b="1" kern="0" dirty="0" err="1">
                <a:solidFill>
                  <a:srgbClr val="003C71"/>
                </a:solidFill>
                <a:latin typeface="Frutiger LT 55 Roman" panose="020B0602020204020204" pitchFamily="34" charset="0"/>
              </a:rPr>
              <a:t>AHTS</a:t>
            </a:r>
            <a:r>
              <a:rPr lang="en-GB" sz="1600" kern="0" dirty="0">
                <a:solidFill>
                  <a:srgbClr val="003C71"/>
                </a:solidFill>
                <a:latin typeface="Frutiger LT 55 Roman" panose="020B0602020204020204" pitchFamily="34" charset="0"/>
              </a:rPr>
              <a:t> need also comply with certain parts of the LR Rules for Offshore Support</a:t>
            </a: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  <a:p>
            <a:pPr algn="just" fontAlgn="auto">
              <a:spcBef>
                <a:spcPts val="324"/>
              </a:spcBef>
              <a:spcAft>
                <a:spcPts val="324"/>
              </a:spcAft>
            </a:pPr>
            <a:endParaRPr lang="en-GB" sz="1600" kern="0" dirty="0">
              <a:solidFill>
                <a:srgbClr val="003C71"/>
              </a:solidFill>
              <a:latin typeface="Frutiger LT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746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Theme">
  <a:themeElements>
    <a:clrScheme name="LR Primary">
      <a:dk1>
        <a:srgbClr val="003C71"/>
      </a:dk1>
      <a:lt1>
        <a:srgbClr val="FFFFFF"/>
      </a:lt1>
      <a:dk2>
        <a:srgbClr val="414042"/>
      </a:dk2>
      <a:lt2>
        <a:srgbClr val="EBEBEB"/>
      </a:lt2>
      <a:accent1>
        <a:srgbClr val="3B8EDE"/>
      </a:accent1>
      <a:accent2>
        <a:srgbClr val="003C71"/>
      </a:accent2>
      <a:accent3>
        <a:srgbClr val="EE7624"/>
      </a:accent3>
      <a:accent4>
        <a:srgbClr val="414042"/>
      </a:accent4>
      <a:accent5>
        <a:srgbClr val="878787"/>
      </a:accent5>
      <a:accent6>
        <a:srgbClr val="EBEBEB"/>
      </a:accent6>
      <a:hlink>
        <a:srgbClr val="3B8EDE"/>
      </a:hlink>
      <a:folHlink>
        <a:srgbClr val="EE7624"/>
      </a:folHlink>
    </a:clrScheme>
    <a:fontScheme name="LR_250 8-5 White">
      <a:majorFont>
        <a:latin typeface="Frutiger LT 55 Roman"/>
        <a:ea typeface=""/>
        <a:cs typeface="Arial"/>
      </a:majorFont>
      <a:minorFont>
        <a:latin typeface="Frutiger LT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E65526"/>
            </a:solidFill>
            <a:effectLst/>
            <a:latin typeface="Frutiger LT 65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E65526"/>
            </a:solidFill>
            <a:effectLst/>
            <a:latin typeface="Frutiger LT 65 Bold" pitchFamily="34" charset="0"/>
            <a:cs typeface="Arial" charset="0"/>
          </a:defRPr>
        </a:defPPr>
      </a:lstStyle>
    </a:lnDef>
  </a:objectDefaults>
  <a:extraClrSchemeLst>
    <a:extraClrScheme>
      <a:clrScheme name="LR_250 8-5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3">
        <a:dk1>
          <a:srgbClr val="4D4F53"/>
        </a:dk1>
        <a:lt1>
          <a:srgbClr val="FFFFFF"/>
        </a:lt1>
        <a:dk2>
          <a:srgbClr val="002F5F"/>
        </a:dk2>
        <a:lt2>
          <a:srgbClr val="FFFFFF"/>
        </a:lt2>
        <a:accent1>
          <a:srgbClr val="BBE0E3"/>
        </a:accent1>
        <a:accent2>
          <a:srgbClr val="E05206"/>
        </a:accent2>
        <a:accent3>
          <a:srgbClr val="FFFFFF"/>
        </a:accent3>
        <a:accent4>
          <a:srgbClr val="404246"/>
        </a:accent4>
        <a:accent5>
          <a:srgbClr val="DAEDEF"/>
        </a:accent5>
        <a:accent6>
          <a:srgbClr val="CB4905"/>
        </a:accent6>
        <a:hlink>
          <a:srgbClr val="E0520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4">
        <a:dk1>
          <a:srgbClr val="4D4F53"/>
        </a:dk1>
        <a:lt1>
          <a:srgbClr val="FFFFFF"/>
        </a:lt1>
        <a:dk2>
          <a:srgbClr val="002F5F"/>
        </a:dk2>
        <a:lt2>
          <a:srgbClr val="808080"/>
        </a:lt2>
        <a:accent1>
          <a:srgbClr val="92D400"/>
        </a:accent1>
        <a:accent2>
          <a:srgbClr val="333399"/>
        </a:accent2>
        <a:accent3>
          <a:srgbClr val="FFFFFF"/>
        </a:accent3>
        <a:accent4>
          <a:srgbClr val="404246"/>
        </a:accent4>
        <a:accent5>
          <a:srgbClr val="C7E6AA"/>
        </a:accent5>
        <a:accent6>
          <a:srgbClr val="2D2D8A"/>
        </a:accent6>
        <a:hlink>
          <a:srgbClr val="E05206"/>
        </a:hlink>
        <a:folHlink>
          <a:srgbClr val="1E9D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520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6">
        <a:dk1>
          <a:srgbClr val="4D4E53"/>
        </a:dk1>
        <a:lt1>
          <a:srgbClr val="FFFFFF"/>
        </a:lt1>
        <a:dk2>
          <a:srgbClr val="002E5F"/>
        </a:dk2>
        <a:lt2>
          <a:srgbClr val="FFFFFF"/>
        </a:lt2>
        <a:accent1>
          <a:srgbClr val="AB8AB8"/>
        </a:accent1>
        <a:accent2>
          <a:srgbClr val="D5C833"/>
        </a:accent2>
        <a:accent3>
          <a:srgbClr val="FFFFFF"/>
        </a:accent3>
        <a:accent4>
          <a:srgbClr val="404146"/>
        </a:accent4>
        <a:accent5>
          <a:srgbClr val="D2C4D8"/>
        </a:accent5>
        <a:accent6>
          <a:srgbClr val="C1B52D"/>
        </a:accent6>
        <a:hlink>
          <a:srgbClr val="E65526"/>
        </a:hlink>
        <a:folHlink>
          <a:srgbClr val="1E9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R - MASTER - LAYOUT">
  <a:themeElements>
    <a:clrScheme name="Custom 1">
      <a:dk1>
        <a:srgbClr val="04AA9E"/>
      </a:dk1>
      <a:lt1>
        <a:srgbClr val="FFFFFF"/>
      </a:lt1>
      <a:dk2>
        <a:srgbClr val="0D4665"/>
      </a:dk2>
      <a:lt2>
        <a:srgbClr val="BB6786"/>
      </a:lt2>
      <a:accent1>
        <a:srgbClr val="10715E"/>
      </a:accent1>
      <a:accent2>
        <a:srgbClr val="B0D65E"/>
      </a:accent2>
      <a:accent3>
        <a:srgbClr val="F3D044"/>
      </a:accent3>
      <a:accent4>
        <a:srgbClr val="FAA869"/>
      </a:accent4>
      <a:accent5>
        <a:srgbClr val="6F64CB"/>
      </a:accent5>
      <a:accent6>
        <a:srgbClr val="70378D"/>
      </a:accent6>
      <a:hlink>
        <a:srgbClr val="BB6786"/>
      </a:hlink>
      <a:folHlink>
        <a:srgbClr val="BB6786"/>
      </a:folHlink>
    </a:clrScheme>
    <a:fontScheme name="LR fon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 dirty="0">
            <a:ln>
              <a:noFill/>
            </a:ln>
            <a:noFill/>
            <a:effectLst/>
            <a:uFillTx/>
            <a:latin typeface="Source Sans Pro" panose="020B0503030403020204" pitchFamily="34" charset="0"/>
            <a:ea typeface="Source Sans Pro" panose="020B0503030403020204" pitchFamily="34" charset="0"/>
            <a:cs typeface="Silka Medium"/>
            <a:sym typeface="Silka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50800" tIns="50800" rIns="50800" bIns="50800" numCol="1" spcCol="38100" rtlCol="0" anchor="t">
        <a:normAutofit/>
      </a:bodyPr>
      <a:lstStyle>
        <a:defPPr marL="0" marR="0" indent="0" algn="l" defTabSz="457200" rtl="0" fontAlgn="auto" latinLnBrk="0" hangingPunct="0"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 dirty="0" err="1" smtClean="0">
            <a:ln>
              <a:noFill/>
            </a:ln>
            <a:solidFill>
              <a:srgbClr val="132421"/>
            </a:solidFill>
            <a:effectLst/>
            <a:uFill>
              <a:solidFill>
                <a:srgbClr val="132421"/>
              </a:solidFill>
            </a:uFill>
            <a:ea typeface="Silka Light"/>
            <a:cs typeface="Silka Light"/>
            <a:sym typeface="Silk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Default Theme">
  <a:themeElements>
    <a:clrScheme name="LR Primary">
      <a:dk1>
        <a:srgbClr val="003C71"/>
      </a:dk1>
      <a:lt1>
        <a:srgbClr val="FFFFFF"/>
      </a:lt1>
      <a:dk2>
        <a:srgbClr val="414042"/>
      </a:dk2>
      <a:lt2>
        <a:srgbClr val="EBEBEB"/>
      </a:lt2>
      <a:accent1>
        <a:srgbClr val="3B8EDE"/>
      </a:accent1>
      <a:accent2>
        <a:srgbClr val="003C71"/>
      </a:accent2>
      <a:accent3>
        <a:srgbClr val="EE7624"/>
      </a:accent3>
      <a:accent4>
        <a:srgbClr val="414042"/>
      </a:accent4>
      <a:accent5>
        <a:srgbClr val="878787"/>
      </a:accent5>
      <a:accent6>
        <a:srgbClr val="EBEBEB"/>
      </a:accent6>
      <a:hlink>
        <a:srgbClr val="3B8EDE"/>
      </a:hlink>
      <a:folHlink>
        <a:srgbClr val="EE7624"/>
      </a:folHlink>
    </a:clrScheme>
    <a:fontScheme name="LR_250 8-5 White">
      <a:majorFont>
        <a:latin typeface="Frutiger LT 55 Roman"/>
        <a:ea typeface=""/>
        <a:cs typeface="Arial"/>
      </a:majorFont>
      <a:minorFont>
        <a:latin typeface="Frutiger LT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E65526"/>
            </a:solidFill>
            <a:effectLst/>
            <a:latin typeface="Frutiger LT 65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E65526"/>
            </a:solidFill>
            <a:effectLst/>
            <a:latin typeface="Frutiger LT 65 Bold" pitchFamily="34" charset="0"/>
            <a:cs typeface="Arial" charset="0"/>
          </a:defRPr>
        </a:defPPr>
      </a:lstStyle>
    </a:lnDef>
  </a:objectDefaults>
  <a:extraClrSchemeLst>
    <a:extraClrScheme>
      <a:clrScheme name="LR_250 8-5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3">
        <a:dk1>
          <a:srgbClr val="4D4F53"/>
        </a:dk1>
        <a:lt1>
          <a:srgbClr val="FFFFFF"/>
        </a:lt1>
        <a:dk2>
          <a:srgbClr val="002F5F"/>
        </a:dk2>
        <a:lt2>
          <a:srgbClr val="FFFFFF"/>
        </a:lt2>
        <a:accent1>
          <a:srgbClr val="BBE0E3"/>
        </a:accent1>
        <a:accent2>
          <a:srgbClr val="E05206"/>
        </a:accent2>
        <a:accent3>
          <a:srgbClr val="FFFFFF"/>
        </a:accent3>
        <a:accent4>
          <a:srgbClr val="404246"/>
        </a:accent4>
        <a:accent5>
          <a:srgbClr val="DAEDEF"/>
        </a:accent5>
        <a:accent6>
          <a:srgbClr val="CB4905"/>
        </a:accent6>
        <a:hlink>
          <a:srgbClr val="E0520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4">
        <a:dk1>
          <a:srgbClr val="4D4F53"/>
        </a:dk1>
        <a:lt1>
          <a:srgbClr val="FFFFFF"/>
        </a:lt1>
        <a:dk2>
          <a:srgbClr val="002F5F"/>
        </a:dk2>
        <a:lt2>
          <a:srgbClr val="808080"/>
        </a:lt2>
        <a:accent1>
          <a:srgbClr val="92D400"/>
        </a:accent1>
        <a:accent2>
          <a:srgbClr val="333399"/>
        </a:accent2>
        <a:accent3>
          <a:srgbClr val="FFFFFF"/>
        </a:accent3>
        <a:accent4>
          <a:srgbClr val="404246"/>
        </a:accent4>
        <a:accent5>
          <a:srgbClr val="C7E6AA"/>
        </a:accent5>
        <a:accent6>
          <a:srgbClr val="2D2D8A"/>
        </a:accent6>
        <a:hlink>
          <a:srgbClr val="E05206"/>
        </a:hlink>
        <a:folHlink>
          <a:srgbClr val="1E9D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520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6">
        <a:dk1>
          <a:srgbClr val="4D4E53"/>
        </a:dk1>
        <a:lt1>
          <a:srgbClr val="FFFFFF"/>
        </a:lt1>
        <a:dk2>
          <a:srgbClr val="002E5F"/>
        </a:dk2>
        <a:lt2>
          <a:srgbClr val="FFFFFF"/>
        </a:lt2>
        <a:accent1>
          <a:srgbClr val="AB8AB8"/>
        </a:accent1>
        <a:accent2>
          <a:srgbClr val="D5C833"/>
        </a:accent2>
        <a:accent3>
          <a:srgbClr val="FFFFFF"/>
        </a:accent3>
        <a:accent4>
          <a:srgbClr val="404146"/>
        </a:accent4>
        <a:accent5>
          <a:srgbClr val="D2C4D8"/>
        </a:accent5>
        <a:accent6>
          <a:srgbClr val="C1B52D"/>
        </a:accent6>
        <a:hlink>
          <a:srgbClr val="E65526"/>
        </a:hlink>
        <a:folHlink>
          <a:srgbClr val="1E9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Theme">
  <a:themeElements>
    <a:clrScheme name="LR Primary">
      <a:dk1>
        <a:srgbClr val="003C71"/>
      </a:dk1>
      <a:lt1>
        <a:srgbClr val="FFFFFF"/>
      </a:lt1>
      <a:dk2>
        <a:srgbClr val="414042"/>
      </a:dk2>
      <a:lt2>
        <a:srgbClr val="EBEBEB"/>
      </a:lt2>
      <a:accent1>
        <a:srgbClr val="3B8EDE"/>
      </a:accent1>
      <a:accent2>
        <a:srgbClr val="003C71"/>
      </a:accent2>
      <a:accent3>
        <a:srgbClr val="EE7624"/>
      </a:accent3>
      <a:accent4>
        <a:srgbClr val="414042"/>
      </a:accent4>
      <a:accent5>
        <a:srgbClr val="878787"/>
      </a:accent5>
      <a:accent6>
        <a:srgbClr val="EBEBEB"/>
      </a:accent6>
      <a:hlink>
        <a:srgbClr val="3B8EDE"/>
      </a:hlink>
      <a:folHlink>
        <a:srgbClr val="EE7624"/>
      </a:folHlink>
    </a:clrScheme>
    <a:fontScheme name="LR_250 8-5 White">
      <a:majorFont>
        <a:latin typeface="Frutiger LT 55 Roman"/>
        <a:ea typeface=""/>
        <a:cs typeface="Arial"/>
      </a:majorFont>
      <a:minorFont>
        <a:latin typeface="Frutiger LT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E65526"/>
            </a:solidFill>
            <a:effectLst/>
            <a:latin typeface="Frutiger LT 65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E65526"/>
            </a:solidFill>
            <a:effectLst/>
            <a:latin typeface="Frutiger LT 65 Bold" pitchFamily="34" charset="0"/>
            <a:cs typeface="Arial" charset="0"/>
          </a:defRPr>
        </a:defPPr>
      </a:lstStyle>
    </a:lnDef>
  </a:objectDefaults>
  <a:extraClrSchemeLst>
    <a:extraClrScheme>
      <a:clrScheme name="LR_250 8-5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3">
        <a:dk1>
          <a:srgbClr val="4D4F53"/>
        </a:dk1>
        <a:lt1>
          <a:srgbClr val="FFFFFF"/>
        </a:lt1>
        <a:dk2>
          <a:srgbClr val="002F5F"/>
        </a:dk2>
        <a:lt2>
          <a:srgbClr val="FFFFFF"/>
        </a:lt2>
        <a:accent1>
          <a:srgbClr val="BBE0E3"/>
        </a:accent1>
        <a:accent2>
          <a:srgbClr val="E05206"/>
        </a:accent2>
        <a:accent3>
          <a:srgbClr val="FFFFFF"/>
        </a:accent3>
        <a:accent4>
          <a:srgbClr val="404246"/>
        </a:accent4>
        <a:accent5>
          <a:srgbClr val="DAEDEF"/>
        </a:accent5>
        <a:accent6>
          <a:srgbClr val="CB4905"/>
        </a:accent6>
        <a:hlink>
          <a:srgbClr val="E0520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4">
        <a:dk1>
          <a:srgbClr val="4D4F53"/>
        </a:dk1>
        <a:lt1>
          <a:srgbClr val="FFFFFF"/>
        </a:lt1>
        <a:dk2>
          <a:srgbClr val="002F5F"/>
        </a:dk2>
        <a:lt2>
          <a:srgbClr val="808080"/>
        </a:lt2>
        <a:accent1>
          <a:srgbClr val="92D400"/>
        </a:accent1>
        <a:accent2>
          <a:srgbClr val="333399"/>
        </a:accent2>
        <a:accent3>
          <a:srgbClr val="FFFFFF"/>
        </a:accent3>
        <a:accent4>
          <a:srgbClr val="404246"/>
        </a:accent4>
        <a:accent5>
          <a:srgbClr val="C7E6AA"/>
        </a:accent5>
        <a:accent6>
          <a:srgbClr val="2D2D8A"/>
        </a:accent6>
        <a:hlink>
          <a:srgbClr val="E05206"/>
        </a:hlink>
        <a:folHlink>
          <a:srgbClr val="1E9D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520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6">
        <a:dk1>
          <a:srgbClr val="4D4E53"/>
        </a:dk1>
        <a:lt1>
          <a:srgbClr val="FFFFFF"/>
        </a:lt1>
        <a:dk2>
          <a:srgbClr val="002E5F"/>
        </a:dk2>
        <a:lt2>
          <a:srgbClr val="FFFFFF"/>
        </a:lt2>
        <a:accent1>
          <a:srgbClr val="AB8AB8"/>
        </a:accent1>
        <a:accent2>
          <a:srgbClr val="D5C833"/>
        </a:accent2>
        <a:accent3>
          <a:srgbClr val="FFFFFF"/>
        </a:accent3>
        <a:accent4>
          <a:srgbClr val="404146"/>
        </a:accent4>
        <a:accent5>
          <a:srgbClr val="D2C4D8"/>
        </a:accent5>
        <a:accent6>
          <a:srgbClr val="C1B52D"/>
        </a:accent6>
        <a:hlink>
          <a:srgbClr val="E65526"/>
        </a:hlink>
        <a:folHlink>
          <a:srgbClr val="1E9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R - MASTER - LAYOUT">
  <a:themeElements>
    <a:clrScheme name="Custom 1">
      <a:dk1>
        <a:srgbClr val="04AA9E"/>
      </a:dk1>
      <a:lt1>
        <a:srgbClr val="FFFFFF"/>
      </a:lt1>
      <a:dk2>
        <a:srgbClr val="0D4665"/>
      </a:dk2>
      <a:lt2>
        <a:srgbClr val="BB6786"/>
      </a:lt2>
      <a:accent1>
        <a:srgbClr val="10715E"/>
      </a:accent1>
      <a:accent2>
        <a:srgbClr val="B0D65E"/>
      </a:accent2>
      <a:accent3>
        <a:srgbClr val="F3D044"/>
      </a:accent3>
      <a:accent4>
        <a:srgbClr val="FAA869"/>
      </a:accent4>
      <a:accent5>
        <a:srgbClr val="6F64CB"/>
      </a:accent5>
      <a:accent6>
        <a:srgbClr val="70378D"/>
      </a:accent6>
      <a:hlink>
        <a:srgbClr val="BB6786"/>
      </a:hlink>
      <a:folHlink>
        <a:srgbClr val="BB6786"/>
      </a:folHlink>
    </a:clrScheme>
    <a:fontScheme name="LR fon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 dirty="0">
            <a:ln>
              <a:noFill/>
            </a:ln>
            <a:noFill/>
            <a:effectLst/>
            <a:uFillTx/>
            <a:latin typeface="Source Sans Pro" panose="020B0503030403020204" pitchFamily="34" charset="0"/>
            <a:ea typeface="Source Sans Pro" panose="020B0503030403020204" pitchFamily="34" charset="0"/>
            <a:cs typeface="Silka Medium"/>
            <a:sym typeface="Silka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50800" tIns="50800" rIns="50800" bIns="50800" numCol="1" spcCol="38100" rtlCol="0" anchor="t">
        <a:normAutofit/>
      </a:bodyPr>
      <a:lstStyle>
        <a:defPPr marL="0" marR="0" indent="0" algn="l" defTabSz="457200" rtl="0" fontAlgn="auto" latinLnBrk="0" hangingPunct="0"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 dirty="0" err="1" smtClean="0">
            <a:ln>
              <a:noFill/>
            </a:ln>
            <a:solidFill>
              <a:srgbClr val="132421"/>
            </a:solidFill>
            <a:effectLst/>
            <a:uFill>
              <a:solidFill>
                <a:srgbClr val="132421"/>
              </a:solidFill>
            </a:uFill>
            <a:ea typeface="Silka Light"/>
            <a:cs typeface="Silka Light"/>
            <a:sym typeface="Silk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LR Marine">
  <a:themeElements>
    <a:clrScheme name="LR_250 8-5 White 13">
      <a:dk1>
        <a:srgbClr val="4D4F53"/>
      </a:dk1>
      <a:lt1>
        <a:srgbClr val="FFFFFF"/>
      </a:lt1>
      <a:dk2>
        <a:srgbClr val="002F5F"/>
      </a:dk2>
      <a:lt2>
        <a:srgbClr val="FFFFFF"/>
      </a:lt2>
      <a:accent1>
        <a:srgbClr val="BBE0E3"/>
      </a:accent1>
      <a:accent2>
        <a:srgbClr val="E05206"/>
      </a:accent2>
      <a:accent3>
        <a:srgbClr val="FFFFFF"/>
      </a:accent3>
      <a:accent4>
        <a:srgbClr val="404246"/>
      </a:accent4>
      <a:accent5>
        <a:srgbClr val="DAEDEF"/>
      </a:accent5>
      <a:accent6>
        <a:srgbClr val="CB4905"/>
      </a:accent6>
      <a:hlink>
        <a:srgbClr val="E05206"/>
      </a:hlink>
      <a:folHlink>
        <a:srgbClr val="99CC00"/>
      </a:folHlink>
    </a:clrScheme>
    <a:fontScheme name="LR_250 8-5 White">
      <a:majorFont>
        <a:latin typeface="Frutiger LT 55 Roman"/>
        <a:ea typeface=""/>
        <a:cs typeface="Arial"/>
      </a:majorFont>
      <a:minorFont>
        <a:latin typeface="Frutiger LT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E65526"/>
            </a:solidFill>
            <a:effectLst/>
            <a:latin typeface="Frutiger LT 65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E65526"/>
            </a:solidFill>
            <a:effectLst/>
            <a:latin typeface="Frutiger LT 65 Bold" pitchFamily="34" charset="0"/>
            <a:cs typeface="Arial" charset="0"/>
          </a:defRPr>
        </a:defPPr>
      </a:lstStyle>
    </a:lnDef>
  </a:objectDefaults>
  <a:extraClrSchemeLst>
    <a:extraClrScheme>
      <a:clrScheme name="LR_250 8-5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3">
        <a:dk1>
          <a:srgbClr val="4D4F53"/>
        </a:dk1>
        <a:lt1>
          <a:srgbClr val="FFFFFF"/>
        </a:lt1>
        <a:dk2>
          <a:srgbClr val="002F5F"/>
        </a:dk2>
        <a:lt2>
          <a:srgbClr val="FFFFFF"/>
        </a:lt2>
        <a:accent1>
          <a:srgbClr val="BBE0E3"/>
        </a:accent1>
        <a:accent2>
          <a:srgbClr val="E05206"/>
        </a:accent2>
        <a:accent3>
          <a:srgbClr val="FFFFFF"/>
        </a:accent3>
        <a:accent4>
          <a:srgbClr val="404246"/>
        </a:accent4>
        <a:accent5>
          <a:srgbClr val="DAEDEF"/>
        </a:accent5>
        <a:accent6>
          <a:srgbClr val="CB4905"/>
        </a:accent6>
        <a:hlink>
          <a:srgbClr val="E0520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4">
        <a:dk1>
          <a:srgbClr val="4D4F53"/>
        </a:dk1>
        <a:lt1>
          <a:srgbClr val="FFFFFF"/>
        </a:lt1>
        <a:dk2>
          <a:srgbClr val="002F5F"/>
        </a:dk2>
        <a:lt2>
          <a:srgbClr val="808080"/>
        </a:lt2>
        <a:accent1>
          <a:srgbClr val="92D400"/>
        </a:accent1>
        <a:accent2>
          <a:srgbClr val="333399"/>
        </a:accent2>
        <a:accent3>
          <a:srgbClr val="FFFFFF"/>
        </a:accent3>
        <a:accent4>
          <a:srgbClr val="404246"/>
        </a:accent4>
        <a:accent5>
          <a:srgbClr val="C7E6AA"/>
        </a:accent5>
        <a:accent6>
          <a:srgbClr val="2D2D8A"/>
        </a:accent6>
        <a:hlink>
          <a:srgbClr val="E05206"/>
        </a:hlink>
        <a:folHlink>
          <a:srgbClr val="1E9D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520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6">
        <a:dk1>
          <a:srgbClr val="4D4E53"/>
        </a:dk1>
        <a:lt1>
          <a:srgbClr val="FFFFFF"/>
        </a:lt1>
        <a:dk2>
          <a:srgbClr val="002E5F"/>
        </a:dk2>
        <a:lt2>
          <a:srgbClr val="FFFFFF"/>
        </a:lt2>
        <a:accent1>
          <a:srgbClr val="AB8AB8"/>
        </a:accent1>
        <a:accent2>
          <a:srgbClr val="D5C833"/>
        </a:accent2>
        <a:accent3>
          <a:srgbClr val="FFFFFF"/>
        </a:accent3>
        <a:accent4>
          <a:srgbClr val="404146"/>
        </a:accent4>
        <a:accent5>
          <a:srgbClr val="D2C4D8"/>
        </a:accent5>
        <a:accent6>
          <a:srgbClr val="C1B52D"/>
        </a:accent6>
        <a:hlink>
          <a:srgbClr val="E65526"/>
        </a:hlink>
        <a:folHlink>
          <a:srgbClr val="1E9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LR Marine">
  <a:themeElements>
    <a:clrScheme name="LR_250 8-5 White 13">
      <a:dk1>
        <a:srgbClr val="4D4F53"/>
      </a:dk1>
      <a:lt1>
        <a:srgbClr val="FFFFFF"/>
      </a:lt1>
      <a:dk2>
        <a:srgbClr val="002F5F"/>
      </a:dk2>
      <a:lt2>
        <a:srgbClr val="FFFFFF"/>
      </a:lt2>
      <a:accent1>
        <a:srgbClr val="BBE0E3"/>
      </a:accent1>
      <a:accent2>
        <a:srgbClr val="E05206"/>
      </a:accent2>
      <a:accent3>
        <a:srgbClr val="FFFFFF"/>
      </a:accent3>
      <a:accent4>
        <a:srgbClr val="404246"/>
      </a:accent4>
      <a:accent5>
        <a:srgbClr val="DAEDEF"/>
      </a:accent5>
      <a:accent6>
        <a:srgbClr val="CB4905"/>
      </a:accent6>
      <a:hlink>
        <a:srgbClr val="E05206"/>
      </a:hlink>
      <a:folHlink>
        <a:srgbClr val="99CC00"/>
      </a:folHlink>
    </a:clrScheme>
    <a:fontScheme name="LR_250 8-5 White">
      <a:majorFont>
        <a:latin typeface="Frutiger LT 55 Roman"/>
        <a:ea typeface=""/>
        <a:cs typeface="Arial"/>
      </a:majorFont>
      <a:minorFont>
        <a:latin typeface="Frutiger LT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E65526"/>
            </a:solidFill>
            <a:effectLst/>
            <a:latin typeface="Frutiger LT 65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E65526"/>
            </a:solidFill>
            <a:effectLst/>
            <a:latin typeface="Frutiger LT 65 Bold" pitchFamily="34" charset="0"/>
            <a:cs typeface="Arial" charset="0"/>
          </a:defRPr>
        </a:defPPr>
      </a:lstStyle>
    </a:lnDef>
  </a:objectDefaults>
  <a:extraClrSchemeLst>
    <a:extraClrScheme>
      <a:clrScheme name="LR_250 8-5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_250 8-5 White 13">
        <a:dk1>
          <a:srgbClr val="4D4F53"/>
        </a:dk1>
        <a:lt1>
          <a:srgbClr val="FFFFFF"/>
        </a:lt1>
        <a:dk2>
          <a:srgbClr val="002F5F"/>
        </a:dk2>
        <a:lt2>
          <a:srgbClr val="FFFFFF"/>
        </a:lt2>
        <a:accent1>
          <a:srgbClr val="BBE0E3"/>
        </a:accent1>
        <a:accent2>
          <a:srgbClr val="E05206"/>
        </a:accent2>
        <a:accent3>
          <a:srgbClr val="FFFFFF"/>
        </a:accent3>
        <a:accent4>
          <a:srgbClr val="404246"/>
        </a:accent4>
        <a:accent5>
          <a:srgbClr val="DAEDEF"/>
        </a:accent5>
        <a:accent6>
          <a:srgbClr val="CB4905"/>
        </a:accent6>
        <a:hlink>
          <a:srgbClr val="E0520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4">
        <a:dk1>
          <a:srgbClr val="4D4F53"/>
        </a:dk1>
        <a:lt1>
          <a:srgbClr val="FFFFFF"/>
        </a:lt1>
        <a:dk2>
          <a:srgbClr val="002F5F"/>
        </a:dk2>
        <a:lt2>
          <a:srgbClr val="808080"/>
        </a:lt2>
        <a:accent1>
          <a:srgbClr val="92D400"/>
        </a:accent1>
        <a:accent2>
          <a:srgbClr val="333399"/>
        </a:accent2>
        <a:accent3>
          <a:srgbClr val="FFFFFF"/>
        </a:accent3>
        <a:accent4>
          <a:srgbClr val="404246"/>
        </a:accent4>
        <a:accent5>
          <a:srgbClr val="C7E6AA"/>
        </a:accent5>
        <a:accent6>
          <a:srgbClr val="2D2D8A"/>
        </a:accent6>
        <a:hlink>
          <a:srgbClr val="E05206"/>
        </a:hlink>
        <a:folHlink>
          <a:srgbClr val="1E9D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520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_250 8-5 White 16">
        <a:dk1>
          <a:srgbClr val="4D4E53"/>
        </a:dk1>
        <a:lt1>
          <a:srgbClr val="FFFFFF"/>
        </a:lt1>
        <a:dk2>
          <a:srgbClr val="002E5F"/>
        </a:dk2>
        <a:lt2>
          <a:srgbClr val="FFFFFF"/>
        </a:lt2>
        <a:accent1>
          <a:srgbClr val="AB8AB8"/>
        </a:accent1>
        <a:accent2>
          <a:srgbClr val="D5C833"/>
        </a:accent2>
        <a:accent3>
          <a:srgbClr val="FFFFFF"/>
        </a:accent3>
        <a:accent4>
          <a:srgbClr val="404146"/>
        </a:accent4>
        <a:accent5>
          <a:srgbClr val="D2C4D8"/>
        </a:accent5>
        <a:accent6>
          <a:srgbClr val="C1B52D"/>
        </a:accent6>
        <a:hlink>
          <a:srgbClr val="E65526"/>
        </a:hlink>
        <a:folHlink>
          <a:srgbClr val="1E9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LR - MASTER - LAYOUT">
  <a:themeElements>
    <a:clrScheme name="Custom 1">
      <a:dk1>
        <a:srgbClr val="04AA9E"/>
      </a:dk1>
      <a:lt1>
        <a:srgbClr val="FFFFFF"/>
      </a:lt1>
      <a:dk2>
        <a:srgbClr val="0D4665"/>
      </a:dk2>
      <a:lt2>
        <a:srgbClr val="BB6786"/>
      </a:lt2>
      <a:accent1>
        <a:srgbClr val="10715E"/>
      </a:accent1>
      <a:accent2>
        <a:srgbClr val="B0D65E"/>
      </a:accent2>
      <a:accent3>
        <a:srgbClr val="F3D044"/>
      </a:accent3>
      <a:accent4>
        <a:srgbClr val="FAA869"/>
      </a:accent4>
      <a:accent5>
        <a:srgbClr val="6F64CB"/>
      </a:accent5>
      <a:accent6>
        <a:srgbClr val="70378D"/>
      </a:accent6>
      <a:hlink>
        <a:srgbClr val="BB6786"/>
      </a:hlink>
      <a:folHlink>
        <a:srgbClr val="BB6786"/>
      </a:folHlink>
    </a:clrScheme>
    <a:fontScheme name="LR fon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 dirty="0">
            <a:ln>
              <a:noFill/>
            </a:ln>
            <a:noFill/>
            <a:effectLst/>
            <a:uFillTx/>
            <a:latin typeface="Source Sans Pro" panose="020B0503030403020204" pitchFamily="34" charset="0"/>
            <a:ea typeface="Source Sans Pro" panose="020B0503030403020204" pitchFamily="34" charset="0"/>
            <a:cs typeface="Silka Medium"/>
            <a:sym typeface="Silka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50800" tIns="50800" rIns="50800" bIns="50800" numCol="1" spcCol="38100" rtlCol="0" anchor="t">
        <a:normAutofit/>
      </a:bodyPr>
      <a:lstStyle>
        <a:defPPr marL="0" marR="0" indent="0" algn="l" defTabSz="457200" rtl="0" fontAlgn="auto" latinLnBrk="0" hangingPunct="0"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 dirty="0" err="1" smtClean="0">
            <a:ln>
              <a:noFill/>
            </a:ln>
            <a:solidFill>
              <a:srgbClr val="132421"/>
            </a:solidFill>
            <a:effectLst/>
            <a:uFill>
              <a:solidFill>
                <a:srgbClr val="132421"/>
              </a:solidFill>
            </a:uFill>
            <a:ea typeface="Silka Light"/>
            <a:cs typeface="Silka Light"/>
            <a:sym typeface="Silk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d2d5684-10a2-4364-952f-c78858d41697}" enabled="1" method="Standard" siteId="{4a3454a0-8cf4-4a9c-b1c0-6ce4d1495f8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19217</TotalTime>
  <Words>1449</Words>
  <Application>Microsoft Office PowerPoint</Application>
  <PresentationFormat>Custom</PresentationFormat>
  <Paragraphs>260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Silka Regular</vt:lpstr>
      <vt:lpstr>Silka Bold</vt:lpstr>
      <vt:lpstr>Frutiger LT 65 Bold</vt:lpstr>
      <vt:lpstr>Frutiger LT 55 Roman</vt:lpstr>
      <vt:lpstr>Source Sans Pro</vt:lpstr>
      <vt:lpstr>Arial</vt:lpstr>
      <vt:lpstr>Wingdings</vt:lpstr>
      <vt:lpstr>Default Theme</vt:lpstr>
      <vt:lpstr>2_LR - MASTER - LAYOUT</vt:lpstr>
      <vt:lpstr>1_Default Theme</vt:lpstr>
      <vt:lpstr>2_Default Theme</vt:lpstr>
      <vt:lpstr>LR - MASTER - LAYOUT</vt:lpstr>
      <vt:lpstr>LR Marine</vt:lpstr>
      <vt:lpstr>1_LR Marine</vt:lpstr>
      <vt:lpstr>1_LR - MASTER - LAYOUT</vt:lpstr>
      <vt:lpstr>PowerPoint Presentation</vt:lpstr>
      <vt:lpstr>Contents</vt:lpstr>
      <vt:lpstr>1. Background &gt; Scope</vt:lpstr>
      <vt:lpstr>1. Background &gt; Operation Profiles</vt:lpstr>
      <vt:lpstr>1. Background &gt; Typical Design Arrangements</vt:lpstr>
      <vt:lpstr>1. Background &gt; Definitions (1/3)</vt:lpstr>
      <vt:lpstr>1. Background &gt; Definitions (2/3)</vt:lpstr>
      <vt:lpstr>1. Background &gt; Definitions 3/3</vt:lpstr>
      <vt:lpstr>2. Classification &gt; Type Notations</vt:lpstr>
      <vt:lpstr>2. Classification &gt; Service Restriction Notations</vt:lpstr>
      <vt:lpstr>2. Classification &gt; Special features</vt:lpstr>
      <vt:lpstr>2. Classification &gt; Notation example</vt:lpstr>
      <vt:lpstr>2. Classification &gt; Rules and Requirements</vt:lpstr>
      <vt:lpstr>3. Statutory &gt; General</vt:lpstr>
      <vt:lpstr>3. Statutory</vt:lpstr>
      <vt:lpstr>3. Statutory &gt; Fire safety guidance</vt:lpstr>
      <vt:lpstr>3. Statutory &gt; LSA guidance</vt:lpstr>
      <vt:lpstr>3. Statutory &gt; Radio guidance</vt:lpstr>
      <vt:lpstr>3. Statutory &gt; Navigation equipment guidance</vt:lpstr>
      <vt:lpstr>Thank you</vt:lpstr>
    </vt:vector>
  </TitlesOfParts>
  <Company>Lloyd's Register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 User</dc:creator>
  <cp:lastModifiedBy>Georgakopoulos, Chris</cp:lastModifiedBy>
  <cp:revision>598</cp:revision>
  <cp:lastPrinted>2022-12-07T14:15:46Z</cp:lastPrinted>
  <dcterms:created xsi:type="dcterms:W3CDTF">2014-02-25T17:54:48Z</dcterms:created>
  <dcterms:modified xsi:type="dcterms:W3CDTF">2022-12-07T14:15:53Z</dcterms:modified>
</cp:coreProperties>
</file>