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9" r:id="rId5"/>
    <p:sldId id="258" r:id="rId6"/>
    <p:sldId id="281" r:id="rId7"/>
    <p:sldId id="272" r:id="rId8"/>
    <p:sldId id="285" r:id="rId9"/>
    <p:sldId id="282" r:id="rId10"/>
    <p:sldId id="283" r:id="rId11"/>
    <p:sldId id="265" r:id="rId12"/>
    <p:sldId id="270" r:id="rId13"/>
    <p:sldId id="273" r:id="rId14"/>
    <p:sldId id="275" r:id="rId15"/>
    <p:sldId id="274" r:id="rId16"/>
    <p:sldId id="276" r:id="rId17"/>
    <p:sldId id="284" r:id="rId18"/>
    <p:sldId id="278" r:id="rId19"/>
    <p:sldId id="279" r:id="rId20"/>
    <p:sldId id="288" r:id="rId21"/>
    <p:sldId id="287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704" autoAdjust="0"/>
  </p:normalViewPr>
  <p:slideViewPr>
    <p:cSldViewPr snapToGrid="0">
      <p:cViewPr varScale="1">
        <p:scale>
          <a:sx n="80" d="100"/>
          <a:sy n="80" d="100"/>
        </p:scale>
        <p:origin x="3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D947E0-108F-4D20-A71E-3CF329F97212}">
      <dgm:prSet phldr="0" custT="1"/>
      <dgm:spPr/>
      <dgm:t>
        <a:bodyPr/>
        <a:lstStyle/>
        <a:p>
          <a:pPr marL="0" indent="0" algn="ctr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None/>
          </a:pPr>
          <a:r>
            <a:rPr lang="en-US" sz="1600" kern="1200" spc="150" baseline="0" dirty="0">
              <a:solidFill>
                <a:schemeClr val="tx1"/>
              </a:solidFill>
              <a:latin typeface="+mj-lt"/>
              <a:ea typeface="+mj-ea"/>
              <a:cs typeface="+mj-cs"/>
            </a:rPr>
            <a:t>Cond. No 1 Dep</a:t>
          </a:r>
        </a:p>
        <a:p>
          <a:pPr marL="0" indent="0" algn="ctr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None/>
          </a:pPr>
          <a:r>
            <a:rPr lang="en-US" sz="1600" kern="1200" spc="150" baseline="0" dirty="0">
              <a:solidFill>
                <a:schemeClr val="tx1"/>
              </a:solidFill>
              <a:latin typeface="+mj-lt"/>
              <a:ea typeface="+mj-ea"/>
              <a:cs typeface="+mj-cs"/>
            </a:rPr>
            <a:t>FWD TOW</a:t>
          </a:r>
        </a:p>
      </dgm:t>
    </dgm:pt>
    <dgm:pt modelId="{9D249532-A24D-4D8F-848A-9F42F2E486C9}" type="parTrans" cxnId="{A0077D09-C12C-46D0-8DF7-194B6911362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E813459-65AB-4FA9-B717-330DDA6DFA4E}" type="sibTrans" cxnId="{A0077D09-C12C-46D0-8DF7-194B6911362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0A490C8-22B4-4D68-875C-0F0DE2FF864D}">
      <dgm:prSet phldr="0" custT="1"/>
      <dgm:spPr/>
      <dgm:t>
        <a:bodyPr/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N=2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SHP = 2506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D= 2,8 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Θ=41 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degrees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Cos</a:t>
          </a: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θ = 0,754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S = 0,877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H = 8,378 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Δ = 598,8 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tons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F = 1,064 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B = 12 m</a:t>
          </a:r>
          <a:endParaRPr lang="en-US" sz="1400" kern="1200" spc="50" baseline="0" dirty="0">
            <a:latin typeface="+mn-lt"/>
          </a:endParaRPr>
        </a:p>
      </dgm:t>
    </dgm:pt>
    <dgm:pt modelId="{035C64B0-4F0C-4FD1-BD23-B1D4C9887CBE}" type="parTrans" cxnId="{381FE1CC-8184-4745-8EB3-6DE11655998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5495DA8-8707-41E3-A12B-FA5766269C44}" type="sibTrans" cxnId="{381FE1CC-8184-4745-8EB3-6DE11655998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1AFA1AF-0FF8-45B3-A6D0-0E255A2F637D}">
      <dgm:prSet phldr="0" custT="1"/>
      <dgm:spPr/>
      <dgm:t>
        <a:bodyPr/>
        <a:lstStyle/>
        <a:p>
          <a:pPr marL="0"/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Cond. No 2 </a:t>
          </a:r>
          <a:r>
            <a:rPr lang="en-US" sz="1600" kern="1200" spc="150" baseline="0" dirty="0" err="1">
              <a:solidFill>
                <a:prstClr val="black"/>
              </a:solidFill>
              <a:latin typeface="Tenorite"/>
              <a:ea typeface="+mn-ea"/>
              <a:cs typeface="+mn-cs"/>
            </a:rPr>
            <a:t>Arr</a:t>
          </a:r>
          <a:endParaRPr lang="en-US" sz="1600" kern="1200" spc="150" baseline="0" dirty="0">
            <a:solidFill>
              <a:prstClr val="black"/>
            </a:solidFill>
            <a:latin typeface="Tenorite"/>
            <a:ea typeface="+mn-ea"/>
            <a:cs typeface="+mn-cs"/>
          </a:endParaRPr>
        </a:p>
        <a:p>
          <a:pPr marL="0"/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FWD TOW</a:t>
          </a:r>
        </a:p>
      </dgm:t>
    </dgm:pt>
    <dgm:pt modelId="{10C68AF5-481C-45AA-A216-8BBBB04515B9}" type="parTrans" cxnId="{F28D7702-2FC3-49BD-BB13-C989E5EE622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8649F7A-400B-4056-965D-C9AC0B3AD942}" type="sibTrans" cxnId="{F28D7702-2FC3-49BD-BB13-C989E5EE622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9682B4F-0217-4B50-923E-C104AA24290F}">
      <dgm:prSet phldr="0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Cond. No 1 Dep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AFT TOW</a:t>
          </a:r>
        </a:p>
      </dgm:t>
    </dgm:pt>
    <dgm:pt modelId="{E0F6C4AF-9BBB-4698-91D7-F9AE3EACBD5D}" type="parTrans" cxnId="{6C23D0C9-74B2-4C8B-AB2F-A03B3B0EBE5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8632E42-D7EB-4C31-877E-6F1B2801851A}" type="sibTrans" cxnId="{6C23D0C9-74B2-4C8B-AB2F-A03B3B0EBE5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F85505A-81B6-4FDA-A144-900B71DAD946}">
      <dgm:prSet phldr="0" custT="1"/>
      <dgm:spPr/>
      <dgm:t>
        <a:bodyPr/>
        <a:lstStyle/>
        <a:p>
          <a:pPr marL="0"/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Cond. No 2 </a:t>
          </a:r>
          <a:r>
            <a:rPr lang="en-US" sz="1600" kern="1200" spc="150" baseline="0" dirty="0" err="1">
              <a:solidFill>
                <a:prstClr val="black"/>
              </a:solidFill>
              <a:latin typeface="Tenorite"/>
              <a:ea typeface="+mn-ea"/>
              <a:cs typeface="+mn-cs"/>
            </a:rPr>
            <a:t>Arr</a:t>
          </a:r>
          <a:endParaRPr lang="en-US" sz="1600" kern="1200" spc="150" baseline="0" dirty="0">
            <a:solidFill>
              <a:prstClr val="black"/>
            </a:solidFill>
            <a:latin typeface="Tenorite"/>
            <a:ea typeface="+mn-ea"/>
            <a:cs typeface="+mn-cs"/>
          </a:endParaRPr>
        </a:p>
        <a:p>
          <a:pPr marL="0"/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AFT TOW</a:t>
          </a:r>
        </a:p>
      </dgm:t>
    </dgm:pt>
    <dgm:pt modelId="{D9A96E25-7BBE-4DDD-8DDE-B4970D4340A8}" type="parTrans" cxnId="{2D633B56-E147-4EFC-B9EE-6C0413F329B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8F74A88-49DC-44B1-BC0D-220A7B97601C}" type="sibTrans" cxnId="{2D633B56-E147-4EFC-B9EE-6C0413F329B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91EBB75-D33B-4C15-BD38-9A1526CDF30A}">
      <dgm:prSet phldr="0"/>
      <dgm:spPr/>
      <dgm:t>
        <a:bodyPr/>
        <a:lstStyle/>
        <a:p>
          <a:pPr>
            <a:buNone/>
          </a:pP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N=2</a:t>
          </a:r>
        </a:p>
        <a:p>
          <a:pPr>
            <a:buNone/>
          </a:pP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SHP = 2506</a:t>
          </a:r>
        </a:p>
        <a:p>
          <a:pPr>
            <a:buNone/>
          </a:pP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D= 2,8 m</a:t>
          </a:r>
        </a:p>
        <a:p>
          <a:pPr>
            <a:buNone/>
          </a:pPr>
          <a:r>
            <a:rPr lang="el-GR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Θ=41 </a:t>
          </a: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degrees</a:t>
          </a:r>
        </a:p>
        <a:p>
          <a:pPr>
            <a:buNone/>
          </a:pP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Cos</a:t>
          </a:r>
          <a:r>
            <a:rPr lang="el-GR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θ = 0,754</a:t>
          </a:r>
        </a:p>
        <a:p>
          <a:pPr>
            <a:buNone/>
          </a:pP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S = 0,877</a:t>
          </a:r>
        </a:p>
        <a:p>
          <a:pPr>
            <a:buNone/>
          </a:pP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H = 8,378 m</a:t>
          </a:r>
        </a:p>
        <a:p>
          <a:pPr>
            <a:buNone/>
          </a:pPr>
          <a:r>
            <a:rPr lang="el-GR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Δ = 5</a:t>
          </a: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23,9</a:t>
          </a:r>
          <a:r>
            <a:rPr lang="el-GR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 </a:t>
          </a: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tons</a:t>
          </a:r>
        </a:p>
        <a:p>
          <a:pPr>
            <a:buNone/>
          </a:pP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F = 1,524 m</a:t>
          </a:r>
        </a:p>
        <a:p>
          <a:pPr>
            <a:buNone/>
          </a:pP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B = 12 m</a:t>
          </a:r>
          <a:endParaRPr lang="en-US" dirty="0"/>
        </a:p>
      </dgm:t>
    </dgm:pt>
    <dgm:pt modelId="{E8292F5C-9FA4-4157-919A-79A174168226}" type="parTrans" cxnId="{989B8B25-DB87-42B9-9C33-F53B24A1A51B}">
      <dgm:prSet/>
      <dgm:spPr/>
      <dgm:t>
        <a:bodyPr/>
        <a:lstStyle/>
        <a:p>
          <a:endParaRPr lang="en-US"/>
        </a:p>
      </dgm:t>
    </dgm:pt>
    <dgm:pt modelId="{EE24B85F-5691-44E1-8DB1-C17D342DEBAE}" type="sibTrans" cxnId="{989B8B25-DB87-42B9-9C33-F53B24A1A51B}">
      <dgm:prSet/>
      <dgm:spPr/>
      <dgm:t>
        <a:bodyPr/>
        <a:lstStyle/>
        <a:p>
          <a:endParaRPr lang="en-US"/>
        </a:p>
      </dgm:t>
    </dgm:pt>
    <dgm:pt modelId="{ADCA92BD-4C18-47A6-8D8A-2E4B2CBABB9A}">
      <dgm:prSet phldr="0"/>
      <dgm:spPr/>
      <dgm:t>
        <a:bodyPr/>
        <a:lstStyle/>
        <a:p>
          <a:pPr>
            <a:buNone/>
          </a:pP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N=2</a:t>
          </a:r>
        </a:p>
        <a:p>
          <a:pPr>
            <a:buNone/>
          </a:pP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SHP = 2506</a:t>
          </a:r>
        </a:p>
        <a:p>
          <a:pPr>
            <a:buNone/>
          </a:pP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D= 2,8 m</a:t>
          </a:r>
        </a:p>
        <a:p>
          <a:pPr>
            <a:buNone/>
          </a:pPr>
          <a:r>
            <a:rPr lang="el-GR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Θ=41 </a:t>
          </a: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degrees</a:t>
          </a:r>
        </a:p>
        <a:p>
          <a:pPr>
            <a:buNone/>
          </a:pP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Cos</a:t>
          </a:r>
          <a:r>
            <a:rPr lang="el-GR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θ = 0,754</a:t>
          </a:r>
        </a:p>
        <a:p>
          <a:pPr>
            <a:buNone/>
          </a:pP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S = 0,877</a:t>
          </a:r>
        </a:p>
        <a:p>
          <a:pPr>
            <a:buNone/>
          </a:pP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H = 6,67 m</a:t>
          </a:r>
        </a:p>
        <a:p>
          <a:pPr>
            <a:buNone/>
          </a:pPr>
          <a:r>
            <a:rPr lang="el-GR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Δ = 598,8 </a:t>
          </a: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tons</a:t>
          </a:r>
        </a:p>
        <a:p>
          <a:pPr>
            <a:buNone/>
          </a:pP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F = 1,064 m</a:t>
          </a:r>
        </a:p>
        <a:p>
          <a:pPr>
            <a:buNone/>
          </a:pP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B = 12 m</a:t>
          </a:r>
          <a:endParaRPr lang="en-US" dirty="0"/>
        </a:p>
      </dgm:t>
    </dgm:pt>
    <dgm:pt modelId="{DED28A0B-916B-4DED-BC9B-D2B5783B57FA}" type="parTrans" cxnId="{3F689D29-21C3-4419-9C44-81B4B43CAD04}">
      <dgm:prSet/>
      <dgm:spPr/>
      <dgm:t>
        <a:bodyPr/>
        <a:lstStyle/>
        <a:p>
          <a:endParaRPr lang="en-US"/>
        </a:p>
      </dgm:t>
    </dgm:pt>
    <dgm:pt modelId="{2747B78A-E83D-4F69-B518-34D7592BBA43}" type="sibTrans" cxnId="{3F689D29-21C3-4419-9C44-81B4B43CAD04}">
      <dgm:prSet/>
      <dgm:spPr/>
      <dgm:t>
        <a:bodyPr/>
        <a:lstStyle/>
        <a:p>
          <a:endParaRPr lang="en-US"/>
        </a:p>
      </dgm:t>
    </dgm:pt>
    <dgm:pt modelId="{4CFA8070-C6B1-4875-9905-5535F33AA87C}">
      <dgm:prSet phldr="0"/>
      <dgm:spPr/>
      <dgm:t>
        <a:bodyPr/>
        <a:lstStyle/>
        <a:p>
          <a:pPr>
            <a:buNone/>
          </a:pP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N=2</a:t>
          </a:r>
        </a:p>
        <a:p>
          <a:pPr>
            <a:buNone/>
          </a:pP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SHP = 2506</a:t>
          </a:r>
        </a:p>
        <a:p>
          <a:pPr>
            <a:buNone/>
          </a:pP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D= 2,8 m</a:t>
          </a:r>
        </a:p>
        <a:p>
          <a:pPr>
            <a:buNone/>
          </a:pPr>
          <a:r>
            <a:rPr lang="el-GR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Θ=41 </a:t>
          </a: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degrees</a:t>
          </a:r>
        </a:p>
        <a:p>
          <a:pPr>
            <a:buNone/>
          </a:pP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Cos</a:t>
          </a:r>
          <a:r>
            <a:rPr lang="el-GR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θ = 0,754</a:t>
          </a:r>
        </a:p>
        <a:p>
          <a:pPr>
            <a:buNone/>
          </a:pP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S = 0,877</a:t>
          </a:r>
        </a:p>
        <a:p>
          <a:pPr>
            <a:buNone/>
          </a:pP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H = 6,67 m</a:t>
          </a:r>
        </a:p>
        <a:p>
          <a:pPr>
            <a:buNone/>
          </a:pPr>
          <a:r>
            <a:rPr lang="el-GR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Δ = </a:t>
          </a: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523,9 tons</a:t>
          </a:r>
        </a:p>
        <a:p>
          <a:pPr>
            <a:buNone/>
          </a:pP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F = 1,524 m</a:t>
          </a:r>
        </a:p>
        <a:p>
          <a:pPr>
            <a:buNone/>
          </a:pPr>
          <a:r>
            <a:rPr lang="en-US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B = 12 m</a:t>
          </a:r>
          <a:endParaRPr lang="en-US" dirty="0"/>
        </a:p>
      </dgm:t>
    </dgm:pt>
    <dgm:pt modelId="{D45BA9BE-91BD-453A-B66F-8BAB0E63C718}" type="parTrans" cxnId="{A88239D6-EB93-440B-B241-FCA4EDBC5C14}">
      <dgm:prSet/>
      <dgm:spPr/>
      <dgm:t>
        <a:bodyPr/>
        <a:lstStyle/>
        <a:p>
          <a:endParaRPr lang="en-US"/>
        </a:p>
      </dgm:t>
    </dgm:pt>
    <dgm:pt modelId="{BDC0A776-B4B9-45A2-A951-F89E42731912}" type="sibTrans" cxnId="{A88239D6-EB93-440B-B241-FCA4EDBC5C14}">
      <dgm:prSet/>
      <dgm:spPr/>
      <dgm:t>
        <a:bodyPr/>
        <a:lstStyle/>
        <a:p>
          <a:endParaRPr lang="en-US"/>
        </a:p>
      </dgm:t>
    </dgm:pt>
    <dgm:pt modelId="{202D6D65-3BDB-46CD-9B3B-27B12C803237}">
      <dgm:prSet phldr="0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buNone/>
          </a:pPr>
          <a:endParaRPr lang="en-US" dirty="0"/>
        </a:p>
      </dgm:t>
    </dgm:pt>
    <dgm:pt modelId="{BB9EB639-47F7-4358-A370-077493099B1F}" type="sibTrans" cxnId="{7533F46F-7D2E-4359-93A6-B67299418B17}">
      <dgm:prSet/>
      <dgm:spPr/>
      <dgm:t>
        <a:bodyPr/>
        <a:lstStyle/>
        <a:p>
          <a:endParaRPr lang="en-US"/>
        </a:p>
      </dgm:t>
    </dgm:pt>
    <dgm:pt modelId="{04A78149-4923-485C-9DA7-02CE80685874}" type="parTrans" cxnId="{7533F46F-7D2E-4359-93A6-B67299418B17}">
      <dgm:prSet/>
      <dgm:spPr/>
      <dgm:t>
        <a:bodyPr/>
        <a:lstStyle/>
        <a:p>
          <a:endParaRPr lang="en-US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5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5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5">
        <dgm:presLayoutVars>
          <dgm:chMax val="0"/>
          <dgm:chPref val="0"/>
        </dgm:presLayoutVars>
      </dgm:prSet>
      <dgm:spPr/>
    </dgm:pt>
    <dgm:pt modelId="{4FEB85EB-D046-4CDB-8A62-BBCE260C4490}" type="pres">
      <dgm:prSet presAssocID="{B1AFA1AF-0FF8-45B3-A6D0-0E255A2F637D}" presName="desTx" presStyleLbl="alignAccFollowNode1" presStyleIdx="1" presStyleCnt="5">
        <dgm:presLayoutVars/>
      </dgm:prSet>
      <dgm:spPr/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5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2" presStyleCnt="5">
        <dgm:presLayoutVars/>
      </dgm:prSet>
      <dgm:spPr/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3" presStyleCnt="5">
        <dgm:presLayoutVars>
          <dgm:chMax val="0"/>
          <dgm:chPref val="0"/>
        </dgm:presLayoutVars>
      </dgm:prSet>
      <dgm:spPr/>
    </dgm:pt>
    <dgm:pt modelId="{C42A8BDE-B838-475D-AFDE-17B60D744AB6}" type="pres">
      <dgm:prSet presAssocID="{4F85505A-81B6-4FDA-A144-900B71DAD946}" presName="desTx" presStyleLbl="alignAccFollowNode1" presStyleIdx="3" presStyleCnt="5">
        <dgm:presLayoutVars/>
      </dgm:prSet>
      <dgm:spPr/>
    </dgm:pt>
    <dgm:pt modelId="{D0DC94A3-770A-4810-A89A-7DB7918862F6}" type="pres">
      <dgm:prSet presAssocID="{68F74A88-49DC-44B1-BC0D-220A7B97601C}" presName="space" presStyleCnt="0"/>
      <dgm:spPr/>
    </dgm:pt>
    <dgm:pt modelId="{BBFB6228-E823-429A-B11A-AB0948C3B2A0}" type="pres">
      <dgm:prSet presAssocID="{202D6D65-3BDB-46CD-9B3B-27B12C803237}" presName="composite" presStyleCnt="0"/>
      <dgm:spPr/>
    </dgm:pt>
    <dgm:pt modelId="{ABD707E1-D84C-4FC1-94C5-983130334F42}" type="pres">
      <dgm:prSet presAssocID="{202D6D65-3BDB-46CD-9B3B-27B12C803237}" presName="parTx" presStyleLbl="alignNode1" presStyleIdx="4" presStyleCnt="5">
        <dgm:presLayoutVars>
          <dgm:chMax val="0"/>
          <dgm:chPref val="0"/>
        </dgm:presLayoutVars>
      </dgm:prSet>
      <dgm:spPr/>
    </dgm:pt>
    <dgm:pt modelId="{0E6BBDA5-541C-4DD4-BF5F-201BF43040E1}" type="pres">
      <dgm:prSet presAssocID="{202D6D65-3BDB-46CD-9B3B-27B12C803237}" presName="desTx" presStyleLbl="alignAccFollowNode1" presStyleIdx="4" presStyleCnt="5">
        <dgm:presLayoutVars/>
      </dgm:prSet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31826907-E438-4A1B-A800-F181C547104F}" type="presOf" srcId="{30A490C8-22B4-4D68-875C-0F0DE2FF864D}" destId="{22359DD7-1BFB-4900-BAE6-6084F2F57988}" srcOrd="0" destOrd="0" presId="urn:microsoft.com/office/officeart/2016/7/layout/HorizontalActionList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989B8B25-DB87-42B9-9C33-F53B24A1A51B}" srcId="{B1AFA1AF-0FF8-45B3-A6D0-0E255A2F637D}" destId="{791EBB75-D33B-4C15-BD38-9A1526CDF30A}" srcOrd="0" destOrd="0" parTransId="{E8292F5C-9FA4-4157-919A-79A174168226}" sibTransId="{EE24B85F-5691-44E1-8DB1-C17D342DEBAE}"/>
    <dgm:cxn modelId="{3F689D29-21C3-4419-9C44-81B4B43CAD04}" srcId="{E9682B4F-0217-4B50-923E-C104AA24290F}" destId="{ADCA92BD-4C18-47A6-8D8A-2E4B2CBABB9A}" srcOrd="0" destOrd="0" parTransId="{DED28A0B-916B-4DED-BC9B-D2B5783B57FA}" sibTransId="{2747B78A-E83D-4F69-B518-34D7592BBA43}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8421874E-CAD2-43D6-ABAA-0630C1C3329F}" type="presOf" srcId="{ADCA92BD-4C18-47A6-8D8A-2E4B2CBABB9A}" destId="{6B5FE59C-B471-448A-AA7A-B526DCC4D4CA}" srcOrd="0" destOrd="0" presId="urn:microsoft.com/office/officeart/2016/7/layout/HorizontalActionList"/>
    <dgm:cxn modelId="{B7F6ED6E-855A-4A7B-AE18-3BD04546002C}" type="presOf" srcId="{B1AFA1AF-0FF8-45B3-A6D0-0E255A2F637D}" destId="{C4F84DEA-2002-4D32-8E80-70EEE05E345A}" srcOrd="0" destOrd="0" presId="urn:microsoft.com/office/officeart/2016/7/layout/HorizontalActionList"/>
    <dgm:cxn modelId="{6291F24F-B536-4688-99BC-6A4CB5E15E15}" type="presOf" srcId="{4F85505A-81B6-4FDA-A144-900B71DAD946}" destId="{4132ECB1-6BEF-4935-AFA3-B2EAA48FDE7E}" srcOrd="0" destOrd="0" presId="urn:microsoft.com/office/officeart/2016/7/layout/HorizontalActionList"/>
    <dgm:cxn modelId="{7533F46F-7D2E-4359-93A6-B67299418B17}" srcId="{0DD8915E-DC14-41D6-9BB5-F49E1C265163}" destId="{202D6D65-3BDB-46CD-9B3B-27B12C803237}" srcOrd="4" destOrd="0" parTransId="{04A78149-4923-485C-9DA7-02CE80685874}" sibTransId="{BB9EB639-47F7-4358-A370-077493099B1F}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BB7BEFB3-61B4-4FD1-B032-7E24B361D95F}" type="presOf" srcId="{4CFA8070-C6B1-4875-9905-5535F33AA87C}" destId="{C42A8BDE-B838-475D-AFDE-17B60D744AB6}" srcOrd="0" destOrd="0" presId="urn:microsoft.com/office/officeart/2016/7/layout/HorizontalAction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78F11CCC-4087-4D7E-85AA-4FF8347738FB}" type="presOf" srcId="{202D6D65-3BDB-46CD-9B3B-27B12C803237}" destId="{ABD707E1-D84C-4FC1-94C5-983130334F42}" srcOrd="0" destOrd="0" presId="urn:microsoft.com/office/officeart/2016/7/layout/HorizontalActionList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A88239D6-EB93-440B-B241-FCA4EDBC5C14}" srcId="{4F85505A-81B6-4FDA-A144-900B71DAD946}" destId="{4CFA8070-C6B1-4875-9905-5535F33AA87C}" srcOrd="0" destOrd="0" parTransId="{D45BA9BE-91BD-453A-B66F-8BAB0E63C718}" sibTransId="{BDC0A776-B4B9-45A2-A951-F89E42731912}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26D398FE-3814-4DA4-8F96-46D759108E6C}" type="presOf" srcId="{791EBB75-D33B-4C15-BD38-9A1526CDF30A}" destId="{4FEB85EB-D046-4CDB-8A62-BBCE260C4490}" srcOrd="0" destOrd="0" presId="urn:microsoft.com/office/officeart/2016/7/layout/HorizontalActionList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86FF1107-69E9-4310-A0D8-2BF61292A72B}" type="presParOf" srcId="{E4B4F7C4-5024-45F0-9FD7-C5068A1AE6C4}" destId="{C6650FDC-3601-45F5-9125-6E3F90A53F8A}" srcOrd="2" destOrd="0" presId="urn:microsoft.com/office/officeart/2016/7/layout/HorizontalActionList"/>
    <dgm:cxn modelId="{1C7F1C64-2F3D-4695-A56C-92B1B848B0C2}" type="presParOf" srcId="{C6650FDC-3601-45F5-9125-6E3F90A53F8A}" destId="{C4F84DEA-2002-4D32-8E80-70EEE05E345A}" srcOrd="0" destOrd="0" presId="urn:microsoft.com/office/officeart/2016/7/layout/HorizontalActionList"/>
    <dgm:cxn modelId="{DC59A3FF-666D-48A7-B3BE-98A9F829402D}" type="presParOf" srcId="{C6650FDC-3601-45F5-9125-6E3F90A53F8A}" destId="{4FEB85EB-D046-4CDB-8A62-BBCE260C4490}" srcOrd="1" destOrd="0" presId="urn:microsoft.com/office/officeart/2016/7/layout/HorizontalActionList"/>
    <dgm:cxn modelId="{AAE65B9C-F662-4FAA-8FDB-82E7FB86BB24}" type="presParOf" srcId="{E4B4F7C4-5024-45F0-9FD7-C5068A1AE6C4}" destId="{40F59683-723F-44D1-8379-95635EED1AA8}" srcOrd="3" destOrd="0" presId="urn:microsoft.com/office/officeart/2016/7/layout/HorizontalActionList"/>
    <dgm:cxn modelId="{F5BE37E3-59D0-4D56-B08C-9B1D93695802}" type="presParOf" srcId="{E4B4F7C4-5024-45F0-9FD7-C5068A1AE6C4}" destId="{BB2E4F65-C461-40C3-BC82-6A29AA851F44}" srcOrd="4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  <dgm:cxn modelId="{BAB9C1C4-8A05-4AE7-B42E-55875981524E}" type="presParOf" srcId="{E4B4F7C4-5024-45F0-9FD7-C5068A1AE6C4}" destId="{A91542D9-4FB3-4302-AD03-3D6EF82E6748}" srcOrd="5" destOrd="0" presId="urn:microsoft.com/office/officeart/2016/7/layout/HorizontalActionList"/>
    <dgm:cxn modelId="{F7DEAAC8-FCAD-4F6B-92BD-91B8342F3277}" type="presParOf" srcId="{E4B4F7C4-5024-45F0-9FD7-C5068A1AE6C4}" destId="{1A7C3045-2DAF-4A19-82DB-79436B2E4575}" srcOrd="6" destOrd="0" presId="urn:microsoft.com/office/officeart/2016/7/layout/HorizontalActionList"/>
    <dgm:cxn modelId="{13555CA3-20BE-41F8-BD09-0BA8CEE1C702}" type="presParOf" srcId="{1A7C3045-2DAF-4A19-82DB-79436B2E4575}" destId="{4132ECB1-6BEF-4935-AFA3-B2EAA48FDE7E}" srcOrd="0" destOrd="0" presId="urn:microsoft.com/office/officeart/2016/7/layout/HorizontalActionList"/>
    <dgm:cxn modelId="{0848E8B2-6BD5-4CB6-B7E0-F8F1B1F78E2F}" type="presParOf" srcId="{1A7C3045-2DAF-4A19-82DB-79436B2E4575}" destId="{C42A8BDE-B838-475D-AFDE-17B60D744AB6}" srcOrd="1" destOrd="0" presId="urn:microsoft.com/office/officeart/2016/7/layout/HorizontalActionList"/>
    <dgm:cxn modelId="{FD5AD2F1-E5D1-4359-99EB-D3225676DF7F}" type="presParOf" srcId="{E4B4F7C4-5024-45F0-9FD7-C5068A1AE6C4}" destId="{D0DC94A3-770A-4810-A89A-7DB7918862F6}" srcOrd="7" destOrd="0" presId="urn:microsoft.com/office/officeart/2016/7/layout/HorizontalActionList"/>
    <dgm:cxn modelId="{6E393FE5-78D3-4A0F-BE98-93D2E2EB9F64}" type="presParOf" srcId="{E4B4F7C4-5024-45F0-9FD7-C5068A1AE6C4}" destId="{BBFB6228-E823-429A-B11A-AB0948C3B2A0}" srcOrd="8" destOrd="0" presId="urn:microsoft.com/office/officeart/2016/7/layout/HorizontalActionList"/>
    <dgm:cxn modelId="{D99E4839-8203-44F1-8551-6D737F3D1EB8}" type="presParOf" srcId="{BBFB6228-E823-429A-B11A-AB0948C3B2A0}" destId="{ABD707E1-D84C-4FC1-94C5-983130334F42}" srcOrd="0" destOrd="0" presId="urn:microsoft.com/office/officeart/2016/7/layout/HorizontalActionList"/>
    <dgm:cxn modelId="{ABD1508C-5F38-4A95-86B4-0A5EE19C06EB}" type="presParOf" srcId="{BBFB6228-E823-429A-B11A-AB0948C3B2A0}" destId="{0E6BBDA5-541C-4DD4-BF5F-201BF43040E1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D947E0-108F-4D20-A71E-3CF329F97212}">
      <dgm:prSet phldr="0" custT="1"/>
      <dgm:spPr/>
      <dgm:t>
        <a:bodyPr/>
        <a:lstStyle/>
        <a:p>
          <a:pPr marL="0" indent="0" algn="ctr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None/>
          </a:pPr>
          <a:r>
            <a:rPr lang="en-US" sz="1600" kern="1200" spc="150" baseline="0" dirty="0">
              <a:solidFill>
                <a:schemeClr val="tx1"/>
              </a:solidFill>
              <a:latin typeface="+mj-lt"/>
              <a:ea typeface="+mj-ea"/>
              <a:cs typeface="+mj-cs"/>
            </a:rPr>
            <a:t>Cond. No 1 Dep</a:t>
          </a:r>
        </a:p>
        <a:p>
          <a:pPr marL="0" indent="0" algn="ctr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None/>
          </a:pPr>
          <a:r>
            <a:rPr lang="en-US" sz="1600" kern="1200" spc="150" baseline="0" dirty="0">
              <a:solidFill>
                <a:schemeClr val="tx1"/>
              </a:solidFill>
              <a:latin typeface="+mj-lt"/>
              <a:ea typeface="+mj-ea"/>
              <a:cs typeface="+mj-cs"/>
            </a:rPr>
            <a:t>FWD TOW</a:t>
          </a:r>
        </a:p>
      </dgm:t>
    </dgm:pt>
    <dgm:pt modelId="{9D249532-A24D-4D8F-848A-9F42F2E486C9}" type="parTrans" cxnId="{A0077D09-C12C-46D0-8DF7-194B6911362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E813459-65AB-4FA9-B717-330DDA6DFA4E}" type="sibTrans" cxnId="{A0077D09-C12C-46D0-8DF7-194B6911362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0A490C8-22B4-4D68-875C-0F0DE2FF864D}">
      <dgm:prSet phldr="0" custT="1"/>
      <dgm:spPr/>
      <dgm:t>
        <a:bodyPr/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SHP = 2506</a:t>
          </a:r>
          <a:endParaRPr lang="el-GR" sz="1400" kern="1200" spc="5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enorite"/>
            <a:ea typeface="+mn-ea"/>
            <a:cs typeface="+mn-cs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VCB = 1,993 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H</a:t>
          </a: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 =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 </a:t>
          </a: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5,885 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Δ = 598,8 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tons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F = 1,064 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B = 12 m</a:t>
          </a:r>
          <a:endParaRPr lang="en-US" sz="1400" kern="1200" spc="50" baseline="0" dirty="0">
            <a:latin typeface="+mn-lt"/>
          </a:endParaRPr>
        </a:p>
      </dgm:t>
    </dgm:pt>
    <dgm:pt modelId="{035C64B0-4F0C-4FD1-BD23-B1D4C9887CBE}" type="parTrans" cxnId="{381FE1CC-8184-4745-8EB3-6DE11655998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5495DA8-8707-41E3-A12B-FA5766269C44}" type="sibTrans" cxnId="{381FE1CC-8184-4745-8EB3-6DE11655998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1AFA1AF-0FF8-45B3-A6D0-0E255A2F637D}">
      <dgm:prSet phldr="0" custT="1"/>
      <dgm:spPr/>
      <dgm:t>
        <a:bodyPr/>
        <a:lstStyle/>
        <a:p>
          <a:pPr marL="0"/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Cond. No 2 </a:t>
          </a:r>
          <a:r>
            <a:rPr lang="en-US" sz="1600" kern="1200" spc="150" baseline="0" dirty="0" err="1">
              <a:solidFill>
                <a:prstClr val="black"/>
              </a:solidFill>
              <a:latin typeface="Tenorite"/>
              <a:ea typeface="+mn-ea"/>
              <a:cs typeface="+mn-cs"/>
            </a:rPr>
            <a:t>Arr</a:t>
          </a:r>
          <a:endParaRPr lang="en-US" sz="1600" kern="1200" spc="150" baseline="0" dirty="0">
            <a:solidFill>
              <a:prstClr val="black"/>
            </a:solidFill>
            <a:latin typeface="Tenorite"/>
            <a:ea typeface="+mn-ea"/>
            <a:cs typeface="+mn-cs"/>
          </a:endParaRPr>
        </a:p>
        <a:p>
          <a:pPr marL="0"/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FWD TOW</a:t>
          </a:r>
        </a:p>
      </dgm:t>
    </dgm:pt>
    <dgm:pt modelId="{10C68AF5-481C-45AA-A216-8BBBB04515B9}" type="parTrans" cxnId="{F28D7702-2FC3-49BD-BB13-C989E5EE622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8649F7A-400B-4056-965D-C9AC0B3AD942}" type="sibTrans" cxnId="{F28D7702-2FC3-49BD-BB13-C989E5EE622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9682B4F-0217-4B50-923E-C104AA24290F}">
      <dgm:prSet phldr="0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Cond. No 1 Dep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AFT TOW</a:t>
          </a:r>
        </a:p>
      </dgm:t>
    </dgm:pt>
    <dgm:pt modelId="{E0F6C4AF-9BBB-4698-91D7-F9AE3EACBD5D}" type="parTrans" cxnId="{6C23D0C9-74B2-4C8B-AB2F-A03B3B0EBE5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8632E42-D7EB-4C31-877E-6F1B2801851A}" type="sibTrans" cxnId="{6C23D0C9-74B2-4C8B-AB2F-A03B3B0EBE5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F85505A-81B6-4FDA-A144-900B71DAD946}">
      <dgm:prSet phldr="0" custT="1"/>
      <dgm:spPr/>
      <dgm:t>
        <a:bodyPr/>
        <a:lstStyle/>
        <a:p>
          <a:pPr marL="0"/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Cond. No 2 </a:t>
          </a:r>
          <a:r>
            <a:rPr lang="en-US" sz="1600" kern="1200" spc="150" baseline="0" dirty="0" err="1">
              <a:solidFill>
                <a:prstClr val="black"/>
              </a:solidFill>
              <a:latin typeface="Tenorite"/>
              <a:ea typeface="+mn-ea"/>
              <a:cs typeface="+mn-cs"/>
            </a:rPr>
            <a:t>Arr</a:t>
          </a:r>
          <a:endParaRPr lang="en-US" sz="1600" kern="1200" spc="150" baseline="0" dirty="0">
            <a:solidFill>
              <a:prstClr val="black"/>
            </a:solidFill>
            <a:latin typeface="Tenorite"/>
            <a:ea typeface="+mn-ea"/>
            <a:cs typeface="+mn-cs"/>
          </a:endParaRPr>
        </a:p>
        <a:p>
          <a:pPr marL="0"/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AFT TOW</a:t>
          </a:r>
        </a:p>
      </dgm:t>
    </dgm:pt>
    <dgm:pt modelId="{D9A96E25-7BBE-4DDD-8DDE-B4970D4340A8}" type="parTrans" cxnId="{2D633B56-E147-4EFC-B9EE-6C0413F329B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8F74A88-49DC-44B1-BC0D-220A7B97601C}" type="sibTrans" cxnId="{2D633B56-E147-4EFC-B9EE-6C0413F329B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91EBB75-D33B-4C15-BD38-9A1526CDF30A}">
      <dgm:prSet phldr="0" custT="1"/>
      <dgm:spPr/>
      <dgm:t>
        <a:bodyPr/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SHP = 2506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VCB = 1,813 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H = </a:t>
          </a: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5,885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 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Δ = 5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23,9</a:t>
          </a: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 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tons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F = 1,524 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B = 12 m</a:t>
          </a:r>
        </a:p>
      </dgm:t>
    </dgm:pt>
    <dgm:pt modelId="{E8292F5C-9FA4-4157-919A-79A174168226}" type="parTrans" cxnId="{989B8B25-DB87-42B9-9C33-F53B24A1A51B}">
      <dgm:prSet/>
      <dgm:spPr/>
      <dgm:t>
        <a:bodyPr/>
        <a:lstStyle/>
        <a:p>
          <a:endParaRPr lang="en-US"/>
        </a:p>
      </dgm:t>
    </dgm:pt>
    <dgm:pt modelId="{EE24B85F-5691-44E1-8DB1-C17D342DEBAE}" type="sibTrans" cxnId="{989B8B25-DB87-42B9-9C33-F53B24A1A51B}">
      <dgm:prSet/>
      <dgm:spPr/>
      <dgm:t>
        <a:bodyPr/>
        <a:lstStyle/>
        <a:p>
          <a:endParaRPr lang="en-US"/>
        </a:p>
      </dgm:t>
    </dgm:pt>
    <dgm:pt modelId="{ADCA92BD-4C18-47A6-8D8A-2E4B2CBABB9A}">
      <dgm:prSet phldr="0" custT="1"/>
      <dgm:spPr/>
      <dgm:t>
        <a:bodyPr/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SHP = 2506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VCB = 1,993 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H = </a:t>
          </a: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4,177 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Δ = 598,8 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tons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F = 1,064 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B = 12 m</a:t>
          </a:r>
        </a:p>
      </dgm:t>
    </dgm:pt>
    <dgm:pt modelId="{DED28A0B-916B-4DED-BC9B-D2B5783B57FA}" type="parTrans" cxnId="{3F689D29-21C3-4419-9C44-81B4B43CAD04}">
      <dgm:prSet/>
      <dgm:spPr/>
      <dgm:t>
        <a:bodyPr/>
        <a:lstStyle/>
        <a:p>
          <a:endParaRPr lang="en-US"/>
        </a:p>
      </dgm:t>
    </dgm:pt>
    <dgm:pt modelId="{2747B78A-E83D-4F69-B518-34D7592BBA43}" type="sibTrans" cxnId="{3F689D29-21C3-4419-9C44-81B4B43CAD04}">
      <dgm:prSet/>
      <dgm:spPr/>
      <dgm:t>
        <a:bodyPr/>
        <a:lstStyle/>
        <a:p>
          <a:endParaRPr lang="en-US"/>
        </a:p>
      </dgm:t>
    </dgm:pt>
    <dgm:pt modelId="{4CFA8070-C6B1-4875-9905-5535F33AA87C}">
      <dgm:prSet phldr="0" custT="1"/>
      <dgm:spPr/>
      <dgm:t>
        <a:bodyPr/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SHP = 2506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VCB = 1,813 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H = </a:t>
          </a: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4,177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 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Δ = 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523,9 tons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F = 1,524 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B = 12 m</a:t>
          </a:r>
        </a:p>
      </dgm:t>
    </dgm:pt>
    <dgm:pt modelId="{D45BA9BE-91BD-453A-B66F-8BAB0E63C718}" type="parTrans" cxnId="{A88239D6-EB93-440B-B241-FCA4EDBC5C14}">
      <dgm:prSet/>
      <dgm:spPr/>
      <dgm:t>
        <a:bodyPr/>
        <a:lstStyle/>
        <a:p>
          <a:endParaRPr lang="en-US"/>
        </a:p>
      </dgm:t>
    </dgm:pt>
    <dgm:pt modelId="{BDC0A776-B4B9-45A2-A951-F89E42731912}" type="sibTrans" cxnId="{A88239D6-EB93-440B-B241-FCA4EDBC5C14}">
      <dgm:prSet/>
      <dgm:spPr/>
      <dgm:t>
        <a:bodyPr/>
        <a:lstStyle/>
        <a:p>
          <a:endParaRPr lang="en-US"/>
        </a:p>
      </dgm:t>
    </dgm:pt>
    <dgm:pt modelId="{202D6D65-3BDB-46CD-9B3B-27B12C803237}">
      <dgm:prSet phldr="0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buNone/>
          </a:pPr>
          <a:endParaRPr lang="en-US" dirty="0"/>
        </a:p>
      </dgm:t>
    </dgm:pt>
    <dgm:pt modelId="{BB9EB639-47F7-4358-A370-077493099B1F}" type="sibTrans" cxnId="{7533F46F-7D2E-4359-93A6-B67299418B17}">
      <dgm:prSet/>
      <dgm:spPr/>
      <dgm:t>
        <a:bodyPr/>
        <a:lstStyle/>
        <a:p>
          <a:endParaRPr lang="en-US"/>
        </a:p>
      </dgm:t>
    </dgm:pt>
    <dgm:pt modelId="{04A78149-4923-485C-9DA7-02CE80685874}" type="parTrans" cxnId="{7533F46F-7D2E-4359-93A6-B67299418B17}">
      <dgm:prSet/>
      <dgm:spPr/>
      <dgm:t>
        <a:bodyPr/>
        <a:lstStyle/>
        <a:p>
          <a:endParaRPr lang="en-US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5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5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5">
        <dgm:presLayoutVars>
          <dgm:chMax val="0"/>
          <dgm:chPref val="0"/>
        </dgm:presLayoutVars>
      </dgm:prSet>
      <dgm:spPr/>
    </dgm:pt>
    <dgm:pt modelId="{4FEB85EB-D046-4CDB-8A62-BBCE260C4490}" type="pres">
      <dgm:prSet presAssocID="{B1AFA1AF-0FF8-45B3-A6D0-0E255A2F637D}" presName="desTx" presStyleLbl="alignAccFollowNode1" presStyleIdx="1" presStyleCnt="5">
        <dgm:presLayoutVars/>
      </dgm:prSet>
      <dgm:spPr/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5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2" presStyleCnt="5">
        <dgm:presLayoutVars/>
      </dgm:prSet>
      <dgm:spPr/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3" presStyleCnt="5">
        <dgm:presLayoutVars>
          <dgm:chMax val="0"/>
          <dgm:chPref val="0"/>
        </dgm:presLayoutVars>
      </dgm:prSet>
      <dgm:spPr/>
    </dgm:pt>
    <dgm:pt modelId="{C42A8BDE-B838-475D-AFDE-17B60D744AB6}" type="pres">
      <dgm:prSet presAssocID="{4F85505A-81B6-4FDA-A144-900B71DAD946}" presName="desTx" presStyleLbl="alignAccFollowNode1" presStyleIdx="3" presStyleCnt="5">
        <dgm:presLayoutVars/>
      </dgm:prSet>
      <dgm:spPr/>
    </dgm:pt>
    <dgm:pt modelId="{D0DC94A3-770A-4810-A89A-7DB7918862F6}" type="pres">
      <dgm:prSet presAssocID="{68F74A88-49DC-44B1-BC0D-220A7B97601C}" presName="space" presStyleCnt="0"/>
      <dgm:spPr/>
    </dgm:pt>
    <dgm:pt modelId="{BBFB6228-E823-429A-B11A-AB0948C3B2A0}" type="pres">
      <dgm:prSet presAssocID="{202D6D65-3BDB-46CD-9B3B-27B12C803237}" presName="composite" presStyleCnt="0"/>
      <dgm:spPr/>
    </dgm:pt>
    <dgm:pt modelId="{ABD707E1-D84C-4FC1-94C5-983130334F42}" type="pres">
      <dgm:prSet presAssocID="{202D6D65-3BDB-46CD-9B3B-27B12C803237}" presName="parTx" presStyleLbl="alignNode1" presStyleIdx="4" presStyleCnt="5">
        <dgm:presLayoutVars>
          <dgm:chMax val="0"/>
          <dgm:chPref val="0"/>
        </dgm:presLayoutVars>
      </dgm:prSet>
      <dgm:spPr/>
    </dgm:pt>
    <dgm:pt modelId="{0E6BBDA5-541C-4DD4-BF5F-201BF43040E1}" type="pres">
      <dgm:prSet presAssocID="{202D6D65-3BDB-46CD-9B3B-27B12C803237}" presName="desTx" presStyleLbl="alignAccFollowNode1" presStyleIdx="4" presStyleCnt="5">
        <dgm:presLayoutVars/>
      </dgm:prSet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31826907-E438-4A1B-A800-F181C547104F}" type="presOf" srcId="{30A490C8-22B4-4D68-875C-0F0DE2FF864D}" destId="{22359DD7-1BFB-4900-BAE6-6084F2F57988}" srcOrd="0" destOrd="0" presId="urn:microsoft.com/office/officeart/2016/7/layout/HorizontalActionList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989B8B25-DB87-42B9-9C33-F53B24A1A51B}" srcId="{B1AFA1AF-0FF8-45B3-A6D0-0E255A2F637D}" destId="{791EBB75-D33B-4C15-BD38-9A1526CDF30A}" srcOrd="0" destOrd="0" parTransId="{E8292F5C-9FA4-4157-919A-79A174168226}" sibTransId="{EE24B85F-5691-44E1-8DB1-C17D342DEBAE}"/>
    <dgm:cxn modelId="{3F689D29-21C3-4419-9C44-81B4B43CAD04}" srcId="{E9682B4F-0217-4B50-923E-C104AA24290F}" destId="{ADCA92BD-4C18-47A6-8D8A-2E4B2CBABB9A}" srcOrd="0" destOrd="0" parTransId="{DED28A0B-916B-4DED-BC9B-D2B5783B57FA}" sibTransId="{2747B78A-E83D-4F69-B518-34D7592BBA43}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8421874E-CAD2-43D6-ABAA-0630C1C3329F}" type="presOf" srcId="{ADCA92BD-4C18-47A6-8D8A-2E4B2CBABB9A}" destId="{6B5FE59C-B471-448A-AA7A-B526DCC4D4CA}" srcOrd="0" destOrd="0" presId="urn:microsoft.com/office/officeart/2016/7/layout/HorizontalActionList"/>
    <dgm:cxn modelId="{B7F6ED6E-855A-4A7B-AE18-3BD04546002C}" type="presOf" srcId="{B1AFA1AF-0FF8-45B3-A6D0-0E255A2F637D}" destId="{C4F84DEA-2002-4D32-8E80-70EEE05E345A}" srcOrd="0" destOrd="0" presId="urn:microsoft.com/office/officeart/2016/7/layout/HorizontalActionList"/>
    <dgm:cxn modelId="{6291F24F-B536-4688-99BC-6A4CB5E15E15}" type="presOf" srcId="{4F85505A-81B6-4FDA-A144-900B71DAD946}" destId="{4132ECB1-6BEF-4935-AFA3-B2EAA48FDE7E}" srcOrd="0" destOrd="0" presId="urn:microsoft.com/office/officeart/2016/7/layout/HorizontalActionList"/>
    <dgm:cxn modelId="{7533F46F-7D2E-4359-93A6-B67299418B17}" srcId="{0DD8915E-DC14-41D6-9BB5-F49E1C265163}" destId="{202D6D65-3BDB-46CD-9B3B-27B12C803237}" srcOrd="4" destOrd="0" parTransId="{04A78149-4923-485C-9DA7-02CE80685874}" sibTransId="{BB9EB639-47F7-4358-A370-077493099B1F}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BB7BEFB3-61B4-4FD1-B032-7E24B361D95F}" type="presOf" srcId="{4CFA8070-C6B1-4875-9905-5535F33AA87C}" destId="{C42A8BDE-B838-475D-AFDE-17B60D744AB6}" srcOrd="0" destOrd="0" presId="urn:microsoft.com/office/officeart/2016/7/layout/HorizontalAction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78F11CCC-4087-4D7E-85AA-4FF8347738FB}" type="presOf" srcId="{202D6D65-3BDB-46CD-9B3B-27B12C803237}" destId="{ABD707E1-D84C-4FC1-94C5-983130334F42}" srcOrd="0" destOrd="0" presId="urn:microsoft.com/office/officeart/2016/7/layout/HorizontalActionList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A88239D6-EB93-440B-B241-FCA4EDBC5C14}" srcId="{4F85505A-81B6-4FDA-A144-900B71DAD946}" destId="{4CFA8070-C6B1-4875-9905-5535F33AA87C}" srcOrd="0" destOrd="0" parTransId="{D45BA9BE-91BD-453A-B66F-8BAB0E63C718}" sibTransId="{BDC0A776-B4B9-45A2-A951-F89E42731912}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26D398FE-3814-4DA4-8F96-46D759108E6C}" type="presOf" srcId="{791EBB75-D33B-4C15-BD38-9A1526CDF30A}" destId="{4FEB85EB-D046-4CDB-8A62-BBCE260C4490}" srcOrd="0" destOrd="0" presId="urn:microsoft.com/office/officeart/2016/7/layout/HorizontalActionList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86FF1107-69E9-4310-A0D8-2BF61292A72B}" type="presParOf" srcId="{E4B4F7C4-5024-45F0-9FD7-C5068A1AE6C4}" destId="{C6650FDC-3601-45F5-9125-6E3F90A53F8A}" srcOrd="2" destOrd="0" presId="urn:microsoft.com/office/officeart/2016/7/layout/HorizontalActionList"/>
    <dgm:cxn modelId="{1C7F1C64-2F3D-4695-A56C-92B1B848B0C2}" type="presParOf" srcId="{C6650FDC-3601-45F5-9125-6E3F90A53F8A}" destId="{C4F84DEA-2002-4D32-8E80-70EEE05E345A}" srcOrd="0" destOrd="0" presId="urn:microsoft.com/office/officeart/2016/7/layout/HorizontalActionList"/>
    <dgm:cxn modelId="{DC59A3FF-666D-48A7-B3BE-98A9F829402D}" type="presParOf" srcId="{C6650FDC-3601-45F5-9125-6E3F90A53F8A}" destId="{4FEB85EB-D046-4CDB-8A62-BBCE260C4490}" srcOrd="1" destOrd="0" presId="urn:microsoft.com/office/officeart/2016/7/layout/HorizontalActionList"/>
    <dgm:cxn modelId="{AAE65B9C-F662-4FAA-8FDB-82E7FB86BB24}" type="presParOf" srcId="{E4B4F7C4-5024-45F0-9FD7-C5068A1AE6C4}" destId="{40F59683-723F-44D1-8379-95635EED1AA8}" srcOrd="3" destOrd="0" presId="urn:microsoft.com/office/officeart/2016/7/layout/HorizontalActionList"/>
    <dgm:cxn modelId="{F5BE37E3-59D0-4D56-B08C-9B1D93695802}" type="presParOf" srcId="{E4B4F7C4-5024-45F0-9FD7-C5068A1AE6C4}" destId="{BB2E4F65-C461-40C3-BC82-6A29AA851F44}" srcOrd="4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  <dgm:cxn modelId="{BAB9C1C4-8A05-4AE7-B42E-55875981524E}" type="presParOf" srcId="{E4B4F7C4-5024-45F0-9FD7-C5068A1AE6C4}" destId="{A91542D9-4FB3-4302-AD03-3D6EF82E6748}" srcOrd="5" destOrd="0" presId="urn:microsoft.com/office/officeart/2016/7/layout/HorizontalActionList"/>
    <dgm:cxn modelId="{F7DEAAC8-FCAD-4F6B-92BD-91B8342F3277}" type="presParOf" srcId="{E4B4F7C4-5024-45F0-9FD7-C5068A1AE6C4}" destId="{1A7C3045-2DAF-4A19-82DB-79436B2E4575}" srcOrd="6" destOrd="0" presId="urn:microsoft.com/office/officeart/2016/7/layout/HorizontalActionList"/>
    <dgm:cxn modelId="{13555CA3-20BE-41F8-BD09-0BA8CEE1C702}" type="presParOf" srcId="{1A7C3045-2DAF-4A19-82DB-79436B2E4575}" destId="{4132ECB1-6BEF-4935-AFA3-B2EAA48FDE7E}" srcOrd="0" destOrd="0" presId="urn:microsoft.com/office/officeart/2016/7/layout/HorizontalActionList"/>
    <dgm:cxn modelId="{0848E8B2-6BD5-4CB6-B7E0-F8F1B1F78E2F}" type="presParOf" srcId="{1A7C3045-2DAF-4A19-82DB-79436B2E4575}" destId="{C42A8BDE-B838-475D-AFDE-17B60D744AB6}" srcOrd="1" destOrd="0" presId="urn:microsoft.com/office/officeart/2016/7/layout/HorizontalActionList"/>
    <dgm:cxn modelId="{FD5AD2F1-E5D1-4359-99EB-D3225676DF7F}" type="presParOf" srcId="{E4B4F7C4-5024-45F0-9FD7-C5068A1AE6C4}" destId="{D0DC94A3-770A-4810-A89A-7DB7918862F6}" srcOrd="7" destOrd="0" presId="urn:microsoft.com/office/officeart/2016/7/layout/HorizontalActionList"/>
    <dgm:cxn modelId="{6E393FE5-78D3-4A0F-BE98-93D2E2EB9F64}" type="presParOf" srcId="{E4B4F7C4-5024-45F0-9FD7-C5068A1AE6C4}" destId="{BBFB6228-E823-429A-B11A-AB0948C3B2A0}" srcOrd="8" destOrd="0" presId="urn:microsoft.com/office/officeart/2016/7/layout/HorizontalActionList"/>
    <dgm:cxn modelId="{D99E4839-8203-44F1-8551-6D737F3D1EB8}" type="presParOf" srcId="{BBFB6228-E823-429A-B11A-AB0948C3B2A0}" destId="{ABD707E1-D84C-4FC1-94C5-983130334F42}" srcOrd="0" destOrd="0" presId="urn:microsoft.com/office/officeart/2016/7/layout/HorizontalActionList"/>
    <dgm:cxn modelId="{ABD1508C-5F38-4A95-86B4-0A5EE19C06EB}" type="presParOf" srcId="{BBFB6228-E823-429A-B11A-AB0948C3B2A0}" destId="{0E6BBDA5-541C-4DD4-BF5F-201BF43040E1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D947E0-108F-4D20-A71E-3CF329F97212}">
      <dgm:prSet phldr="0" custT="1"/>
      <dgm:spPr/>
      <dgm:t>
        <a:bodyPr/>
        <a:lstStyle/>
        <a:p>
          <a:pPr marL="0" indent="0" algn="ctr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None/>
          </a:pPr>
          <a:r>
            <a:rPr lang="en-US" sz="1600" kern="1200" spc="150" baseline="0" dirty="0">
              <a:solidFill>
                <a:schemeClr val="tx1"/>
              </a:solidFill>
              <a:latin typeface="+mj-lt"/>
              <a:ea typeface="+mj-ea"/>
              <a:cs typeface="+mj-cs"/>
            </a:rPr>
            <a:t>Cond. No 1 Dep</a:t>
          </a:r>
        </a:p>
        <a:p>
          <a:pPr marL="0" indent="0" algn="ctr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None/>
          </a:pPr>
          <a:r>
            <a:rPr lang="en-US" sz="1600" kern="1200" spc="150" baseline="0" dirty="0">
              <a:solidFill>
                <a:schemeClr val="tx1"/>
              </a:solidFill>
              <a:latin typeface="+mj-lt"/>
              <a:ea typeface="+mj-ea"/>
              <a:cs typeface="+mj-cs"/>
            </a:rPr>
            <a:t>FWD TOW</a:t>
          </a:r>
        </a:p>
      </dgm:t>
    </dgm:pt>
    <dgm:pt modelId="{9D249532-A24D-4D8F-848A-9F42F2E486C9}" type="parTrans" cxnId="{A0077D09-C12C-46D0-8DF7-194B6911362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E813459-65AB-4FA9-B717-330DDA6DFA4E}" type="sibTrans" cxnId="{A0077D09-C12C-46D0-8DF7-194B6911362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1AFA1AF-0FF8-45B3-A6D0-0E255A2F637D}">
      <dgm:prSet phldr="0" custT="1"/>
      <dgm:spPr/>
      <dgm:t>
        <a:bodyPr/>
        <a:lstStyle/>
        <a:p>
          <a:pPr marL="0"/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Cond. No 2 </a:t>
          </a:r>
          <a:r>
            <a:rPr lang="en-US" sz="1600" kern="1200" spc="150" baseline="0" dirty="0" err="1">
              <a:solidFill>
                <a:prstClr val="black"/>
              </a:solidFill>
              <a:latin typeface="Tenorite"/>
              <a:ea typeface="+mn-ea"/>
              <a:cs typeface="+mn-cs"/>
            </a:rPr>
            <a:t>Arr</a:t>
          </a:r>
          <a:endParaRPr lang="en-US" sz="1600" kern="1200" spc="150" baseline="0" dirty="0">
            <a:solidFill>
              <a:prstClr val="black"/>
            </a:solidFill>
            <a:latin typeface="Tenorite"/>
            <a:ea typeface="+mn-ea"/>
            <a:cs typeface="+mn-cs"/>
          </a:endParaRPr>
        </a:p>
        <a:p>
          <a:pPr marL="0"/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FWD TOW</a:t>
          </a:r>
        </a:p>
      </dgm:t>
    </dgm:pt>
    <dgm:pt modelId="{10C68AF5-481C-45AA-A216-8BBBB04515B9}" type="parTrans" cxnId="{F28D7702-2FC3-49BD-BB13-C989E5EE622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8649F7A-400B-4056-965D-C9AC0B3AD942}" type="sibTrans" cxnId="{F28D7702-2FC3-49BD-BB13-C989E5EE622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9682B4F-0217-4B50-923E-C104AA24290F}">
      <dgm:prSet phldr="0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Cond. No 1 Dep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AFT TOW</a:t>
          </a:r>
        </a:p>
      </dgm:t>
    </dgm:pt>
    <dgm:pt modelId="{E0F6C4AF-9BBB-4698-91D7-F9AE3EACBD5D}" type="parTrans" cxnId="{6C23D0C9-74B2-4C8B-AB2F-A03B3B0EBE5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8632E42-D7EB-4C31-877E-6F1B2801851A}" type="sibTrans" cxnId="{6C23D0C9-74B2-4C8B-AB2F-A03B3B0EBE5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F85505A-81B6-4FDA-A144-900B71DAD946}">
      <dgm:prSet phldr="0" custT="1"/>
      <dgm:spPr/>
      <dgm:t>
        <a:bodyPr/>
        <a:lstStyle/>
        <a:p>
          <a:pPr marL="0"/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Cond. No 2 </a:t>
          </a:r>
          <a:r>
            <a:rPr lang="en-US" sz="1600" kern="1200" spc="150" baseline="0" dirty="0" err="1">
              <a:solidFill>
                <a:prstClr val="black"/>
              </a:solidFill>
              <a:latin typeface="Tenorite"/>
              <a:ea typeface="+mn-ea"/>
              <a:cs typeface="+mn-cs"/>
            </a:rPr>
            <a:t>Arr</a:t>
          </a:r>
          <a:endParaRPr lang="en-US" sz="1600" kern="1200" spc="150" baseline="0" dirty="0">
            <a:solidFill>
              <a:prstClr val="black"/>
            </a:solidFill>
            <a:latin typeface="Tenorite"/>
            <a:ea typeface="+mn-ea"/>
            <a:cs typeface="+mn-cs"/>
          </a:endParaRPr>
        </a:p>
        <a:p>
          <a:pPr marL="0"/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AFT TOW</a:t>
          </a:r>
        </a:p>
      </dgm:t>
    </dgm:pt>
    <dgm:pt modelId="{D9A96E25-7BBE-4DDD-8DDE-B4970D4340A8}" type="parTrans" cxnId="{2D633B56-E147-4EFC-B9EE-6C0413F329B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8F74A88-49DC-44B1-BC0D-220A7B97601C}" type="sibTrans" cxnId="{2D633B56-E147-4EFC-B9EE-6C0413F329B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02D6D65-3BDB-46CD-9B3B-27B12C803237}">
      <dgm:prSet phldr="0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buNone/>
          </a:pPr>
          <a:endParaRPr lang="en-US" dirty="0"/>
        </a:p>
      </dgm:t>
    </dgm:pt>
    <dgm:pt modelId="{BB9EB639-47F7-4358-A370-077493099B1F}" type="sibTrans" cxnId="{7533F46F-7D2E-4359-93A6-B67299418B17}">
      <dgm:prSet/>
      <dgm:spPr/>
      <dgm:t>
        <a:bodyPr/>
        <a:lstStyle/>
        <a:p>
          <a:endParaRPr lang="en-US"/>
        </a:p>
      </dgm:t>
    </dgm:pt>
    <dgm:pt modelId="{04A78149-4923-485C-9DA7-02CE80685874}" type="parTrans" cxnId="{7533F46F-7D2E-4359-93A6-B67299418B17}">
      <dgm:prSet/>
      <dgm:spPr/>
      <dgm:t>
        <a:bodyPr/>
        <a:lstStyle/>
        <a:p>
          <a:endParaRPr lang="en-US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5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5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5">
        <dgm:presLayoutVars>
          <dgm:chMax val="0"/>
          <dgm:chPref val="0"/>
        </dgm:presLayoutVars>
      </dgm:prSet>
      <dgm:spPr/>
    </dgm:pt>
    <dgm:pt modelId="{4FEB85EB-D046-4CDB-8A62-BBCE260C4490}" type="pres">
      <dgm:prSet presAssocID="{B1AFA1AF-0FF8-45B3-A6D0-0E255A2F637D}" presName="desTx" presStyleLbl="alignAccFollowNode1" presStyleIdx="1" presStyleCnt="5">
        <dgm:presLayoutVars/>
      </dgm:prSet>
      <dgm:spPr/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5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2" presStyleCnt="5">
        <dgm:presLayoutVars/>
      </dgm:prSet>
      <dgm:spPr/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3" presStyleCnt="5">
        <dgm:presLayoutVars>
          <dgm:chMax val="0"/>
          <dgm:chPref val="0"/>
        </dgm:presLayoutVars>
      </dgm:prSet>
      <dgm:spPr/>
    </dgm:pt>
    <dgm:pt modelId="{C42A8BDE-B838-475D-AFDE-17B60D744AB6}" type="pres">
      <dgm:prSet presAssocID="{4F85505A-81B6-4FDA-A144-900B71DAD946}" presName="desTx" presStyleLbl="alignAccFollowNode1" presStyleIdx="3" presStyleCnt="5">
        <dgm:presLayoutVars/>
      </dgm:prSet>
      <dgm:spPr/>
    </dgm:pt>
    <dgm:pt modelId="{D0DC94A3-770A-4810-A89A-7DB7918862F6}" type="pres">
      <dgm:prSet presAssocID="{68F74A88-49DC-44B1-BC0D-220A7B97601C}" presName="space" presStyleCnt="0"/>
      <dgm:spPr/>
    </dgm:pt>
    <dgm:pt modelId="{BBFB6228-E823-429A-B11A-AB0948C3B2A0}" type="pres">
      <dgm:prSet presAssocID="{202D6D65-3BDB-46CD-9B3B-27B12C803237}" presName="composite" presStyleCnt="0"/>
      <dgm:spPr/>
    </dgm:pt>
    <dgm:pt modelId="{ABD707E1-D84C-4FC1-94C5-983130334F42}" type="pres">
      <dgm:prSet presAssocID="{202D6D65-3BDB-46CD-9B3B-27B12C803237}" presName="parTx" presStyleLbl="alignNode1" presStyleIdx="4" presStyleCnt="5">
        <dgm:presLayoutVars>
          <dgm:chMax val="0"/>
          <dgm:chPref val="0"/>
        </dgm:presLayoutVars>
      </dgm:prSet>
      <dgm:spPr/>
    </dgm:pt>
    <dgm:pt modelId="{0E6BBDA5-541C-4DD4-BF5F-201BF43040E1}" type="pres">
      <dgm:prSet presAssocID="{202D6D65-3BDB-46CD-9B3B-27B12C803237}" presName="desTx" presStyleLbl="alignAccFollowNode1" presStyleIdx="4" presStyleCnt="5">
        <dgm:presLayoutVars/>
      </dgm:prSet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B7F6ED6E-855A-4A7B-AE18-3BD04546002C}" type="presOf" srcId="{B1AFA1AF-0FF8-45B3-A6D0-0E255A2F637D}" destId="{C4F84DEA-2002-4D32-8E80-70EEE05E345A}" srcOrd="0" destOrd="0" presId="urn:microsoft.com/office/officeart/2016/7/layout/HorizontalActionList"/>
    <dgm:cxn modelId="{6291F24F-B536-4688-99BC-6A4CB5E15E15}" type="presOf" srcId="{4F85505A-81B6-4FDA-A144-900B71DAD946}" destId="{4132ECB1-6BEF-4935-AFA3-B2EAA48FDE7E}" srcOrd="0" destOrd="0" presId="urn:microsoft.com/office/officeart/2016/7/layout/HorizontalActionList"/>
    <dgm:cxn modelId="{7533F46F-7D2E-4359-93A6-B67299418B17}" srcId="{0DD8915E-DC14-41D6-9BB5-F49E1C265163}" destId="{202D6D65-3BDB-46CD-9B3B-27B12C803237}" srcOrd="4" destOrd="0" parTransId="{04A78149-4923-485C-9DA7-02CE80685874}" sibTransId="{BB9EB639-47F7-4358-A370-077493099B1F}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78F11CCC-4087-4D7E-85AA-4FF8347738FB}" type="presOf" srcId="{202D6D65-3BDB-46CD-9B3B-27B12C803237}" destId="{ABD707E1-D84C-4FC1-94C5-983130334F42}" srcOrd="0" destOrd="0" presId="urn:microsoft.com/office/officeart/2016/7/layout/HorizontalActionList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86FF1107-69E9-4310-A0D8-2BF61292A72B}" type="presParOf" srcId="{E4B4F7C4-5024-45F0-9FD7-C5068A1AE6C4}" destId="{C6650FDC-3601-45F5-9125-6E3F90A53F8A}" srcOrd="2" destOrd="0" presId="urn:microsoft.com/office/officeart/2016/7/layout/HorizontalActionList"/>
    <dgm:cxn modelId="{1C7F1C64-2F3D-4695-A56C-92B1B848B0C2}" type="presParOf" srcId="{C6650FDC-3601-45F5-9125-6E3F90A53F8A}" destId="{C4F84DEA-2002-4D32-8E80-70EEE05E345A}" srcOrd="0" destOrd="0" presId="urn:microsoft.com/office/officeart/2016/7/layout/HorizontalActionList"/>
    <dgm:cxn modelId="{DC59A3FF-666D-48A7-B3BE-98A9F829402D}" type="presParOf" srcId="{C6650FDC-3601-45F5-9125-6E3F90A53F8A}" destId="{4FEB85EB-D046-4CDB-8A62-BBCE260C4490}" srcOrd="1" destOrd="0" presId="urn:microsoft.com/office/officeart/2016/7/layout/HorizontalActionList"/>
    <dgm:cxn modelId="{AAE65B9C-F662-4FAA-8FDB-82E7FB86BB24}" type="presParOf" srcId="{E4B4F7C4-5024-45F0-9FD7-C5068A1AE6C4}" destId="{40F59683-723F-44D1-8379-95635EED1AA8}" srcOrd="3" destOrd="0" presId="urn:microsoft.com/office/officeart/2016/7/layout/HorizontalActionList"/>
    <dgm:cxn modelId="{F5BE37E3-59D0-4D56-B08C-9B1D93695802}" type="presParOf" srcId="{E4B4F7C4-5024-45F0-9FD7-C5068A1AE6C4}" destId="{BB2E4F65-C461-40C3-BC82-6A29AA851F44}" srcOrd="4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  <dgm:cxn modelId="{BAB9C1C4-8A05-4AE7-B42E-55875981524E}" type="presParOf" srcId="{E4B4F7C4-5024-45F0-9FD7-C5068A1AE6C4}" destId="{A91542D9-4FB3-4302-AD03-3D6EF82E6748}" srcOrd="5" destOrd="0" presId="urn:microsoft.com/office/officeart/2016/7/layout/HorizontalActionList"/>
    <dgm:cxn modelId="{F7DEAAC8-FCAD-4F6B-92BD-91B8342F3277}" type="presParOf" srcId="{E4B4F7C4-5024-45F0-9FD7-C5068A1AE6C4}" destId="{1A7C3045-2DAF-4A19-82DB-79436B2E4575}" srcOrd="6" destOrd="0" presId="urn:microsoft.com/office/officeart/2016/7/layout/HorizontalActionList"/>
    <dgm:cxn modelId="{13555CA3-20BE-41F8-BD09-0BA8CEE1C702}" type="presParOf" srcId="{1A7C3045-2DAF-4A19-82DB-79436B2E4575}" destId="{4132ECB1-6BEF-4935-AFA3-B2EAA48FDE7E}" srcOrd="0" destOrd="0" presId="urn:microsoft.com/office/officeart/2016/7/layout/HorizontalActionList"/>
    <dgm:cxn modelId="{0848E8B2-6BD5-4CB6-B7E0-F8F1B1F78E2F}" type="presParOf" srcId="{1A7C3045-2DAF-4A19-82DB-79436B2E4575}" destId="{C42A8BDE-B838-475D-AFDE-17B60D744AB6}" srcOrd="1" destOrd="0" presId="urn:microsoft.com/office/officeart/2016/7/layout/HorizontalActionList"/>
    <dgm:cxn modelId="{FD5AD2F1-E5D1-4359-99EB-D3225676DF7F}" type="presParOf" srcId="{E4B4F7C4-5024-45F0-9FD7-C5068A1AE6C4}" destId="{D0DC94A3-770A-4810-A89A-7DB7918862F6}" srcOrd="7" destOrd="0" presId="urn:microsoft.com/office/officeart/2016/7/layout/HorizontalActionList"/>
    <dgm:cxn modelId="{6E393FE5-78D3-4A0F-BE98-93D2E2EB9F64}" type="presParOf" srcId="{E4B4F7C4-5024-45F0-9FD7-C5068A1AE6C4}" destId="{BBFB6228-E823-429A-B11A-AB0948C3B2A0}" srcOrd="8" destOrd="0" presId="urn:microsoft.com/office/officeart/2016/7/layout/HorizontalActionList"/>
    <dgm:cxn modelId="{D99E4839-8203-44F1-8551-6D737F3D1EB8}" type="presParOf" srcId="{BBFB6228-E823-429A-B11A-AB0948C3B2A0}" destId="{ABD707E1-D84C-4FC1-94C5-983130334F42}" srcOrd="0" destOrd="0" presId="urn:microsoft.com/office/officeart/2016/7/layout/HorizontalActionList"/>
    <dgm:cxn modelId="{ABD1508C-5F38-4A95-86B4-0A5EE19C06EB}" type="presParOf" srcId="{BBFB6228-E823-429A-B11A-AB0948C3B2A0}" destId="{0E6BBDA5-541C-4DD4-BF5F-201BF43040E1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13760" y="294"/>
          <a:ext cx="2011384" cy="603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944" tIns="158944" rIns="158944" bIns="158944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spc="150" baseline="0" dirty="0">
              <a:solidFill>
                <a:schemeClr val="tx1"/>
              </a:solidFill>
              <a:latin typeface="+mj-lt"/>
              <a:ea typeface="+mj-ea"/>
              <a:cs typeface="+mj-cs"/>
            </a:rPr>
            <a:t>Cond. No 1 Dep</a:t>
          </a: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spc="150" baseline="0" dirty="0">
              <a:solidFill>
                <a:schemeClr val="tx1"/>
              </a:solidFill>
              <a:latin typeface="+mj-lt"/>
              <a:ea typeface="+mj-ea"/>
              <a:cs typeface="+mj-cs"/>
            </a:rPr>
            <a:t>FWD TOW</a:t>
          </a:r>
        </a:p>
      </dsp:txBody>
      <dsp:txXfrm>
        <a:off x="13760" y="294"/>
        <a:ext cx="2011384" cy="603415"/>
      </dsp:txXfrm>
    </dsp:sp>
    <dsp:sp modelId="{22359DD7-1BFB-4900-BAE6-6084F2F57988}">
      <dsp:nvSpPr>
        <dsp:cNvPr id="0" name=""/>
        <dsp:cNvSpPr/>
      </dsp:nvSpPr>
      <dsp:spPr>
        <a:xfrm>
          <a:off x="13760" y="603710"/>
          <a:ext cx="2011384" cy="31409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680" tIns="198680" rIns="198680" bIns="1986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N=2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SHP = 2506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D= 2,8 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Θ=41 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degrees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Cos</a:t>
          </a: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θ = 0,754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S = 0,877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H = 8,378 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Δ = 598,8 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tons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F = 1,064 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B = 12 m</a:t>
          </a:r>
          <a:endParaRPr lang="en-US" sz="1400" kern="1200" spc="50" baseline="0" dirty="0">
            <a:latin typeface="+mn-lt"/>
          </a:endParaRPr>
        </a:p>
      </dsp:txBody>
      <dsp:txXfrm>
        <a:off x="13760" y="603710"/>
        <a:ext cx="2011384" cy="3140907"/>
      </dsp:txXfrm>
    </dsp:sp>
    <dsp:sp modelId="{C4F84DEA-2002-4D32-8E80-70EEE05E345A}">
      <dsp:nvSpPr>
        <dsp:cNvPr id="0" name=""/>
        <dsp:cNvSpPr/>
      </dsp:nvSpPr>
      <dsp:spPr>
        <a:xfrm>
          <a:off x="2132933" y="294"/>
          <a:ext cx="2011384" cy="603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944" tIns="158944" rIns="158944" bIns="15894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Cond. No 2 </a:t>
          </a:r>
          <a:r>
            <a:rPr lang="en-US" sz="1600" kern="1200" spc="150" baseline="0" dirty="0" err="1">
              <a:solidFill>
                <a:prstClr val="black"/>
              </a:solidFill>
              <a:latin typeface="Tenorite"/>
              <a:ea typeface="+mn-ea"/>
              <a:cs typeface="+mn-cs"/>
            </a:rPr>
            <a:t>Arr</a:t>
          </a:r>
          <a:endParaRPr lang="en-US" sz="1600" kern="1200" spc="150" baseline="0" dirty="0">
            <a:solidFill>
              <a:prstClr val="black"/>
            </a:solidFill>
            <a:latin typeface="Tenorite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FWD TOW</a:t>
          </a:r>
        </a:p>
      </dsp:txBody>
      <dsp:txXfrm>
        <a:off x="2132933" y="294"/>
        <a:ext cx="2011384" cy="603415"/>
      </dsp:txXfrm>
    </dsp:sp>
    <dsp:sp modelId="{4FEB85EB-D046-4CDB-8A62-BBCE260C4490}">
      <dsp:nvSpPr>
        <dsp:cNvPr id="0" name=""/>
        <dsp:cNvSpPr/>
      </dsp:nvSpPr>
      <dsp:spPr>
        <a:xfrm>
          <a:off x="2132933" y="603710"/>
          <a:ext cx="2011384" cy="31409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680" tIns="198680" rIns="198680" bIns="19868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N=2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SHP = 2506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D= 2,8 m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Θ=41 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degrees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Cos</a:t>
          </a: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θ = 0,754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S = 0,877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H = 8,378 m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Δ = 5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23,9</a:t>
          </a: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 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tons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F = 1,524 m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B = 12 m</a:t>
          </a:r>
          <a:endParaRPr lang="en-US" sz="1400" kern="1200" dirty="0"/>
        </a:p>
      </dsp:txBody>
      <dsp:txXfrm>
        <a:off x="2132933" y="603710"/>
        <a:ext cx="2011384" cy="3140907"/>
      </dsp:txXfrm>
    </dsp:sp>
    <dsp:sp modelId="{49B7F8FA-D256-41EF-9327-52A3551D9A60}">
      <dsp:nvSpPr>
        <dsp:cNvPr id="0" name=""/>
        <dsp:cNvSpPr/>
      </dsp:nvSpPr>
      <dsp:spPr>
        <a:xfrm>
          <a:off x="4252107" y="294"/>
          <a:ext cx="2011384" cy="603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944" tIns="158944" rIns="158944" bIns="15894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Cond. No 1 Dep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AFT TOW</a:t>
          </a:r>
        </a:p>
      </dsp:txBody>
      <dsp:txXfrm>
        <a:off x="4252107" y="294"/>
        <a:ext cx="2011384" cy="603415"/>
      </dsp:txXfrm>
    </dsp:sp>
    <dsp:sp modelId="{6B5FE59C-B471-448A-AA7A-B526DCC4D4CA}">
      <dsp:nvSpPr>
        <dsp:cNvPr id="0" name=""/>
        <dsp:cNvSpPr/>
      </dsp:nvSpPr>
      <dsp:spPr>
        <a:xfrm>
          <a:off x="4252107" y="603710"/>
          <a:ext cx="2011384" cy="31409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680" tIns="198680" rIns="198680" bIns="19868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N=2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SHP = 2506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D= 2,8 m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Θ=41 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degrees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Cos</a:t>
          </a: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θ = 0,754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S = 0,877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H = 6,67 m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Δ = 598,8 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tons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F = 1,064 m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B = 12 m</a:t>
          </a:r>
          <a:endParaRPr lang="en-US" sz="1400" kern="1200" dirty="0"/>
        </a:p>
      </dsp:txBody>
      <dsp:txXfrm>
        <a:off x="4252107" y="603710"/>
        <a:ext cx="2011384" cy="3140907"/>
      </dsp:txXfrm>
    </dsp:sp>
    <dsp:sp modelId="{4132ECB1-6BEF-4935-AFA3-B2EAA48FDE7E}">
      <dsp:nvSpPr>
        <dsp:cNvPr id="0" name=""/>
        <dsp:cNvSpPr/>
      </dsp:nvSpPr>
      <dsp:spPr>
        <a:xfrm>
          <a:off x="6371281" y="294"/>
          <a:ext cx="2011384" cy="603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944" tIns="158944" rIns="158944" bIns="15894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Cond. No 2 </a:t>
          </a:r>
          <a:r>
            <a:rPr lang="en-US" sz="1600" kern="1200" spc="150" baseline="0" dirty="0" err="1">
              <a:solidFill>
                <a:prstClr val="black"/>
              </a:solidFill>
              <a:latin typeface="Tenorite"/>
              <a:ea typeface="+mn-ea"/>
              <a:cs typeface="+mn-cs"/>
            </a:rPr>
            <a:t>Arr</a:t>
          </a:r>
          <a:endParaRPr lang="en-US" sz="1600" kern="1200" spc="150" baseline="0" dirty="0">
            <a:solidFill>
              <a:prstClr val="black"/>
            </a:solidFill>
            <a:latin typeface="Tenorite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AFT TOW</a:t>
          </a:r>
        </a:p>
      </dsp:txBody>
      <dsp:txXfrm>
        <a:off x="6371281" y="294"/>
        <a:ext cx="2011384" cy="603415"/>
      </dsp:txXfrm>
    </dsp:sp>
    <dsp:sp modelId="{C42A8BDE-B838-475D-AFDE-17B60D744AB6}">
      <dsp:nvSpPr>
        <dsp:cNvPr id="0" name=""/>
        <dsp:cNvSpPr/>
      </dsp:nvSpPr>
      <dsp:spPr>
        <a:xfrm>
          <a:off x="6371281" y="603710"/>
          <a:ext cx="2011384" cy="31409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680" tIns="198680" rIns="198680" bIns="19868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N=2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SHP = 2506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D= 2,8 m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Θ=41 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degrees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Cos</a:t>
          </a: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θ = 0,754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S = 0,877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H = 6,67 m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Δ = 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523,9 tons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F = 1,524 m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B = 12 m</a:t>
          </a:r>
          <a:endParaRPr lang="en-US" sz="1400" kern="1200" dirty="0"/>
        </a:p>
      </dsp:txBody>
      <dsp:txXfrm>
        <a:off x="6371281" y="603710"/>
        <a:ext cx="2011384" cy="3140907"/>
      </dsp:txXfrm>
    </dsp:sp>
    <dsp:sp modelId="{ABD707E1-D84C-4FC1-94C5-983130334F42}">
      <dsp:nvSpPr>
        <dsp:cNvPr id="0" name=""/>
        <dsp:cNvSpPr/>
      </dsp:nvSpPr>
      <dsp:spPr>
        <a:xfrm>
          <a:off x="8490455" y="294"/>
          <a:ext cx="2011384" cy="60341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944" tIns="158944" rIns="158944" bIns="158944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8490455" y="294"/>
        <a:ext cx="2011384" cy="603415"/>
      </dsp:txXfrm>
    </dsp:sp>
    <dsp:sp modelId="{0E6BBDA5-541C-4DD4-BF5F-201BF43040E1}">
      <dsp:nvSpPr>
        <dsp:cNvPr id="0" name=""/>
        <dsp:cNvSpPr/>
      </dsp:nvSpPr>
      <dsp:spPr>
        <a:xfrm>
          <a:off x="8490455" y="603710"/>
          <a:ext cx="2011384" cy="314090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13760" y="543614"/>
          <a:ext cx="2011384" cy="603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944" tIns="158944" rIns="158944" bIns="158944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spc="150" baseline="0" dirty="0">
              <a:solidFill>
                <a:schemeClr val="tx1"/>
              </a:solidFill>
              <a:latin typeface="+mj-lt"/>
              <a:ea typeface="+mj-ea"/>
              <a:cs typeface="+mj-cs"/>
            </a:rPr>
            <a:t>Cond. No 1 Dep</a:t>
          </a: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spc="150" baseline="0" dirty="0">
              <a:solidFill>
                <a:schemeClr val="tx1"/>
              </a:solidFill>
              <a:latin typeface="+mj-lt"/>
              <a:ea typeface="+mj-ea"/>
              <a:cs typeface="+mj-cs"/>
            </a:rPr>
            <a:t>FWD TOW</a:t>
          </a:r>
        </a:p>
      </dsp:txBody>
      <dsp:txXfrm>
        <a:off x="13760" y="543614"/>
        <a:ext cx="2011384" cy="603415"/>
      </dsp:txXfrm>
    </dsp:sp>
    <dsp:sp modelId="{22359DD7-1BFB-4900-BAE6-6084F2F57988}">
      <dsp:nvSpPr>
        <dsp:cNvPr id="0" name=""/>
        <dsp:cNvSpPr/>
      </dsp:nvSpPr>
      <dsp:spPr>
        <a:xfrm>
          <a:off x="13760" y="1147030"/>
          <a:ext cx="2011384" cy="20542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680" tIns="198680" rIns="198680" bIns="1986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SHP = 2506</a:t>
          </a:r>
          <a:endParaRPr lang="el-GR" sz="1400" kern="1200" spc="5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enorite"/>
            <a:ea typeface="+mn-ea"/>
            <a:cs typeface="+mn-cs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VCB = 1,993 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H</a:t>
          </a: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 =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 </a:t>
          </a: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5,885 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Δ = 598,8 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tons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F = 1,064 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B = 12 m</a:t>
          </a:r>
          <a:endParaRPr lang="en-US" sz="1400" kern="1200" spc="50" baseline="0" dirty="0">
            <a:latin typeface="+mn-lt"/>
          </a:endParaRPr>
        </a:p>
      </dsp:txBody>
      <dsp:txXfrm>
        <a:off x="13760" y="1147030"/>
        <a:ext cx="2011384" cy="2054268"/>
      </dsp:txXfrm>
    </dsp:sp>
    <dsp:sp modelId="{C4F84DEA-2002-4D32-8E80-70EEE05E345A}">
      <dsp:nvSpPr>
        <dsp:cNvPr id="0" name=""/>
        <dsp:cNvSpPr/>
      </dsp:nvSpPr>
      <dsp:spPr>
        <a:xfrm>
          <a:off x="2132933" y="543614"/>
          <a:ext cx="2011384" cy="603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944" tIns="158944" rIns="158944" bIns="15894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Cond. No 2 </a:t>
          </a:r>
          <a:r>
            <a:rPr lang="en-US" sz="1600" kern="1200" spc="150" baseline="0" dirty="0" err="1">
              <a:solidFill>
                <a:prstClr val="black"/>
              </a:solidFill>
              <a:latin typeface="Tenorite"/>
              <a:ea typeface="+mn-ea"/>
              <a:cs typeface="+mn-cs"/>
            </a:rPr>
            <a:t>Arr</a:t>
          </a:r>
          <a:endParaRPr lang="en-US" sz="1600" kern="1200" spc="150" baseline="0" dirty="0">
            <a:solidFill>
              <a:prstClr val="black"/>
            </a:solidFill>
            <a:latin typeface="Tenorite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FWD TOW</a:t>
          </a:r>
        </a:p>
      </dsp:txBody>
      <dsp:txXfrm>
        <a:off x="2132933" y="543614"/>
        <a:ext cx="2011384" cy="603415"/>
      </dsp:txXfrm>
    </dsp:sp>
    <dsp:sp modelId="{4FEB85EB-D046-4CDB-8A62-BBCE260C4490}">
      <dsp:nvSpPr>
        <dsp:cNvPr id="0" name=""/>
        <dsp:cNvSpPr/>
      </dsp:nvSpPr>
      <dsp:spPr>
        <a:xfrm>
          <a:off x="2132933" y="1147030"/>
          <a:ext cx="2011384" cy="20542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680" tIns="198680" rIns="198680" bIns="1986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SHP = 2506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VCB = 1,813 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H = </a:t>
          </a: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5,885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 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Δ = 5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23,9</a:t>
          </a: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 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tons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F = 1,524 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B = 12 m</a:t>
          </a:r>
        </a:p>
      </dsp:txBody>
      <dsp:txXfrm>
        <a:off x="2132933" y="1147030"/>
        <a:ext cx="2011384" cy="2054268"/>
      </dsp:txXfrm>
    </dsp:sp>
    <dsp:sp modelId="{49B7F8FA-D256-41EF-9327-52A3551D9A60}">
      <dsp:nvSpPr>
        <dsp:cNvPr id="0" name=""/>
        <dsp:cNvSpPr/>
      </dsp:nvSpPr>
      <dsp:spPr>
        <a:xfrm>
          <a:off x="4252107" y="543614"/>
          <a:ext cx="2011384" cy="603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944" tIns="158944" rIns="158944" bIns="15894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Cond. No 1 Dep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AFT TOW</a:t>
          </a:r>
        </a:p>
      </dsp:txBody>
      <dsp:txXfrm>
        <a:off x="4252107" y="543614"/>
        <a:ext cx="2011384" cy="603415"/>
      </dsp:txXfrm>
    </dsp:sp>
    <dsp:sp modelId="{6B5FE59C-B471-448A-AA7A-B526DCC4D4CA}">
      <dsp:nvSpPr>
        <dsp:cNvPr id="0" name=""/>
        <dsp:cNvSpPr/>
      </dsp:nvSpPr>
      <dsp:spPr>
        <a:xfrm>
          <a:off x="4252107" y="1147030"/>
          <a:ext cx="2011384" cy="20542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680" tIns="198680" rIns="198680" bIns="1986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SHP = 2506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VCB = 1,993 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H = </a:t>
          </a: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4,177 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Δ = 598,8 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tons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F = 1,064 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B = 12 m</a:t>
          </a:r>
        </a:p>
      </dsp:txBody>
      <dsp:txXfrm>
        <a:off x="4252107" y="1147030"/>
        <a:ext cx="2011384" cy="2054268"/>
      </dsp:txXfrm>
    </dsp:sp>
    <dsp:sp modelId="{4132ECB1-6BEF-4935-AFA3-B2EAA48FDE7E}">
      <dsp:nvSpPr>
        <dsp:cNvPr id="0" name=""/>
        <dsp:cNvSpPr/>
      </dsp:nvSpPr>
      <dsp:spPr>
        <a:xfrm>
          <a:off x="6371281" y="543614"/>
          <a:ext cx="2011384" cy="603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944" tIns="158944" rIns="158944" bIns="15894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Cond. No 2 </a:t>
          </a:r>
          <a:r>
            <a:rPr lang="en-US" sz="1600" kern="1200" spc="150" baseline="0" dirty="0" err="1">
              <a:solidFill>
                <a:prstClr val="black"/>
              </a:solidFill>
              <a:latin typeface="Tenorite"/>
              <a:ea typeface="+mn-ea"/>
              <a:cs typeface="+mn-cs"/>
            </a:rPr>
            <a:t>Arr</a:t>
          </a:r>
          <a:endParaRPr lang="en-US" sz="1600" kern="1200" spc="150" baseline="0" dirty="0">
            <a:solidFill>
              <a:prstClr val="black"/>
            </a:solidFill>
            <a:latin typeface="Tenorite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AFT TOW</a:t>
          </a:r>
        </a:p>
      </dsp:txBody>
      <dsp:txXfrm>
        <a:off x="6371281" y="543614"/>
        <a:ext cx="2011384" cy="603415"/>
      </dsp:txXfrm>
    </dsp:sp>
    <dsp:sp modelId="{C42A8BDE-B838-475D-AFDE-17B60D744AB6}">
      <dsp:nvSpPr>
        <dsp:cNvPr id="0" name=""/>
        <dsp:cNvSpPr/>
      </dsp:nvSpPr>
      <dsp:spPr>
        <a:xfrm>
          <a:off x="6371281" y="1147030"/>
          <a:ext cx="2011384" cy="20542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680" tIns="198680" rIns="198680" bIns="1986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SHP = 2506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VCB = 1,813 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H = </a:t>
          </a: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4,177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 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Δ = </a:t>
          </a: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523,9 tons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F = 1,524 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5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enorite"/>
              <a:ea typeface="+mn-ea"/>
              <a:cs typeface="+mn-cs"/>
            </a:rPr>
            <a:t>B = 12 m</a:t>
          </a:r>
        </a:p>
      </dsp:txBody>
      <dsp:txXfrm>
        <a:off x="6371281" y="1147030"/>
        <a:ext cx="2011384" cy="2054268"/>
      </dsp:txXfrm>
    </dsp:sp>
    <dsp:sp modelId="{ABD707E1-D84C-4FC1-94C5-983130334F42}">
      <dsp:nvSpPr>
        <dsp:cNvPr id="0" name=""/>
        <dsp:cNvSpPr/>
      </dsp:nvSpPr>
      <dsp:spPr>
        <a:xfrm>
          <a:off x="8490455" y="543614"/>
          <a:ext cx="2011384" cy="60341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944" tIns="158944" rIns="158944" bIns="15894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8490455" y="543614"/>
        <a:ext cx="2011384" cy="603415"/>
      </dsp:txXfrm>
    </dsp:sp>
    <dsp:sp modelId="{0E6BBDA5-541C-4DD4-BF5F-201BF43040E1}">
      <dsp:nvSpPr>
        <dsp:cNvPr id="0" name=""/>
        <dsp:cNvSpPr/>
      </dsp:nvSpPr>
      <dsp:spPr>
        <a:xfrm>
          <a:off x="8490455" y="1147030"/>
          <a:ext cx="2011384" cy="2054268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13932" y="288196"/>
          <a:ext cx="2012900" cy="603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64" tIns="159064" rIns="159064" bIns="159064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spc="150" baseline="0" dirty="0">
              <a:solidFill>
                <a:schemeClr val="tx1"/>
              </a:solidFill>
              <a:latin typeface="+mj-lt"/>
              <a:ea typeface="+mj-ea"/>
              <a:cs typeface="+mj-cs"/>
            </a:rPr>
            <a:t>Cond. No 1 Dep</a:t>
          </a: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spc="150" baseline="0" dirty="0">
              <a:solidFill>
                <a:schemeClr val="tx1"/>
              </a:solidFill>
              <a:latin typeface="+mj-lt"/>
              <a:ea typeface="+mj-ea"/>
              <a:cs typeface="+mj-cs"/>
            </a:rPr>
            <a:t>FWD TOW</a:t>
          </a:r>
        </a:p>
      </dsp:txBody>
      <dsp:txXfrm>
        <a:off x="13932" y="288196"/>
        <a:ext cx="2012900" cy="603870"/>
      </dsp:txXfrm>
    </dsp:sp>
    <dsp:sp modelId="{22359DD7-1BFB-4900-BAE6-6084F2F57988}">
      <dsp:nvSpPr>
        <dsp:cNvPr id="0" name=""/>
        <dsp:cNvSpPr/>
      </dsp:nvSpPr>
      <dsp:spPr>
        <a:xfrm>
          <a:off x="13932" y="892066"/>
          <a:ext cx="2012900" cy="260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84DEA-2002-4D32-8E80-70EEE05E345A}">
      <dsp:nvSpPr>
        <dsp:cNvPr id="0" name=""/>
        <dsp:cNvSpPr/>
      </dsp:nvSpPr>
      <dsp:spPr>
        <a:xfrm>
          <a:off x="2134622" y="288196"/>
          <a:ext cx="2012900" cy="603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64" tIns="159064" rIns="159064" bIns="15906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Cond. No 2 </a:t>
          </a:r>
          <a:r>
            <a:rPr lang="en-US" sz="1600" kern="1200" spc="150" baseline="0" dirty="0" err="1">
              <a:solidFill>
                <a:prstClr val="black"/>
              </a:solidFill>
              <a:latin typeface="Tenorite"/>
              <a:ea typeface="+mn-ea"/>
              <a:cs typeface="+mn-cs"/>
            </a:rPr>
            <a:t>Arr</a:t>
          </a:r>
          <a:endParaRPr lang="en-US" sz="1600" kern="1200" spc="150" baseline="0" dirty="0">
            <a:solidFill>
              <a:prstClr val="black"/>
            </a:solidFill>
            <a:latin typeface="Tenorite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FWD TOW</a:t>
          </a:r>
        </a:p>
      </dsp:txBody>
      <dsp:txXfrm>
        <a:off x="2134622" y="288196"/>
        <a:ext cx="2012900" cy="603870"/>
      </dsp:txXfrm>
    </dsp:sp>
    <dsp:sp modelId="{4FEB85EB-D046-4CDB-8A62-BBCE260C4490}">
      <dsp:nvSpPr>
        <dsp:cNvPr id="0" name=""/>
        <dsp:cNvSpPr/>
      </dsp:nvSpPr>
      <dsp:spPr>
        <a:xfrm>
          <a:off x="2134622" y="892066"/>
          <a:ext cx="2012900" cy="260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7F8FA-D256-41EF-9327-52A3551D9A60}">
      <dsp:nvSpPr>
        <dsp:cNvPr id="0" name=""/>
        <dsp:cNvSpPr/>
      </dsp:nvSpPr>
      <dsp:spPr>
        <a:xfrm>
          <a:off x="4255311" y="288196"/>
          <a:ext cx="2012900" cy="603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64" tIns="159064" rIns="159064" bIns="15906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Cond. No 1 Dep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AFT TOW</a:t>
          </a:r>
        </a:p>
      </dsp:txBody>
      <dsp:txXfrm>
        <a:off x="4255311" y="288196"/>
        <a:ext cx="2012900" cy="603870"/>
      </dsp:txXfrm>
    </dsp:sp>
    <dsp:sp modelId="{6B5FE59C-B471-448A-AA7A-B526DCC4D4CA}">
      <dsp:nvSpPr>
        <dsp:cNvPr id="0" name=""/>
        <dsp:cNvSpPr/>
      </dsp:nvSpPr>
      <dsp:spPr>
        <a:xfrm>
          <a:off x="4255311" y="892066"/>
          <a:ext cx="2012900" cy="260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2ECB1-6BEF-4935-AFA3-B2EAA48FDE7E}">
      <dsp:nvSpPr>
        <dsp:cNvPr id="0" name=""/>
        <dsp:cNvSpPr/>
      </dsp:nvSpPr>
      <dsp:spPr>
        <a:xfrm>
          <a:off x="6376000" y="288196"/>
          <a:ext cx="2012900" cy="603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64" tIns="159064" rIns="159064" bIns="15906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Cond. No 2 </a:t>
          </a:r>
          <a:r>
            <a:rPr lang="en-US" sz="1600" kern="1200" spc="150" baseline="0" dirty="0" err="1">
              <a:solidFill>
                <a:prstClr val="black"/>
              </a:solidFill>
              <a:latin typeface="Tenorite"/>
              <a:ea typeface="+mn-ea"/>
              <a:cs typeface="+mn-cs"/>
            </a:rPr>
            <a:t>Arr</a:t>
          </a:r>
          <a:endParaRPr lang="en-US" sz="1600" kern="1200" spc="150" baseline="0" dirty="0">
            <a:solidFill>
              <a:prstClr val="black"/>
            </a:solidFill>
            <a:latin typeface="Tenorite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150" baseline="0" dirty="0">
              <a:solidFill>
                <a:prstClr val="black"/>
              </a:solidFill>
              <a:latin typeface="Tenorite"/>
              <a:ea typeface="+mn-ea"/>
              <a:cs typeface="+mn-cs"/>
            </a:rPr>
            <a:t>AFT TOW</a:t>
          </a:r>
        </a:p>
      </dsp:txBody>
      <dsp:txXfrm>
        <a:off x="6376000" y="288196"/>
        <a:ext cx="2012900" cy="603870"/>
      </dsp:txXfrm>
    </dsp:sp>
    <dsp:sp modelId="{C42A8BDE-B838-475D-AFDE-17B60D744AB6}">
      <dsp:nvSpPr>
        <dsp:cNvPr id="0" name=""/>
        <dsp:cNvSpPr/>
      </dsp:nvSpPr>
      <dsp:spPr>
        <a:xfrm>
          <a:off x="6376000" y="892066"/>
          <a:ext cx="2012900" cy="260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707E1-D84C-4FC1-94C5-983130334F42}">
      <dsp:nvSpPr>
        <dsp:cNvPr id="0" name=""/>
        <dsp:cNvSpPr/>
      </dsp:nvSpPr>
      <dsp:spPr>
        <a:xfrm>
          <a:off x="8496689" y="288196"/>
          <a:ext cx="2012900" cy="60387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64" tIns="159064" rIns="159064" bIns="15906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8496689" y="288196"/>
        <a:ext cx="2012900" cy="603870"/>
      </dsp:txXfrm>
    </dsp:sp>
    <dsp:sp modelId="{0E6BBDA5-541C-4DD4-BF5F-201BF43040E1}">
      <dsp:nvSpPr>
        <dsp:cNvPr id="0" name=""/>
        <dsp:cNvSpPr/>
      </dsp:nvSpPr>
      <dsp:spPr>
        <a:xfrm>
          <a:off x="8496689" y="892066"/>
          <a:ext cx="2012900" cy="26072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8.wmf"/><Relationship Id="rId7" Type="http://schemas.openxmlformats.org/officeDocument/2006/relationships/image" Target="../media/image2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5.bin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0726" y="2515075"/>
            <a:ext cx="5824602" cy="1059388"/>
          </a:xfrm>
        </p:spPr>
        <p:txBody>
          <a:bodyPr/>
          <a:lstStyle/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el-GR" sz="1600" b="1" kern="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ΑπαιτΗσεις ευστΑθειας ρυμουλκΩν</a:t>
            </a:r>
            <a:br>
              <a:rPr lang="en-US" sz="1600" b="1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el-G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με συστΗματα </a:t>
            </a:r>
            <a:r>
              <a:rPr lang="el-GR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πρΟωσης</a:t>
            </a:r>
            <a:r>
              <a:rPr lang="el-G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Αζιμουθιακου</a:t>
            </a:r>
            <a:r>
              <a:rPr lang="el-G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1600" b="1" dirty="0">
                <a:latin typeface="Calibri" panose="020F0502020204030204" pitchFamily="34" charset="0"/>
                <a:ea typeface="Calibri" panose="020F0502020204030204" pitchFamily="34" charset="0"/>
              </a:rPr>
              <a:t>ΤΥΠΟΥ</a:t>
            </a:r>
            <a:endParaRPr lang="en-US" sz="1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5548" y="1862151"/>
            <a:ext cx="4941770" cy="396660"/>
          </a:xfrm>
        </p:spPr>
        <p:txBody>
          <a:bodyPr>
            <a:normAutofit fontScale="85000" lnSpcReduction="10000"/>
          </a:bodyPr>
          <a:lstStyle/>
          <a:p>
            <a:r>
              <a:rPr lang="el-GR" sz="1800" b="1" spc="-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ΣΥΛΛΟΓΟΣ  ΔΙΠΛΩΜΑΤΟΥΧΩΝ  ΝΑΥΠΗΓΩΝ  ΜΗΧΑΝΙΚΩΝ  ΕΛΛΑΔΑΣ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8CEC5-698A-DFC6-5D54-599B8F98A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591" y="868792"/>
            <a:ext cx="2267684" cy="975348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645640CC-E642-B543-31B5-6CC8F6BEB039}"/>
              </a:ext>
            </a:extLst>
          </p:cNvPr>
          <p:cNvSpPr txBox="1">
            <a:spLocks/>
          </p:cNvSpPr>
          <p:nvPr/>
        </p:nvSpPr>
        <p:spPr>
          <a:xfrm>
            <a:off x="8380710" y="4800466"/>
            <a:ext cx="2404634" cy="396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800" spc="-100" dirty="0">
                <a:latin typeface="Calibri" panose="020F0502020204030204" pitchFamily="34" charset="0"/>
              </a:rPr>
              <a:t>Βουτσίδη Αικατερίνη 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6CE2F7-0ADE-7EBB-85DF-A8F2CDC4CB23}"/>
              </a:ext>
            </a:extLst>
          </p:cNvPr>
          <p:cNvSpPr txBox="1"/>
          <p:nvPr/>
        </p:nvSpPr>
        <p:spPr>
          <a:xfrm>
            <a:off x="4609578" y="6191731"/>
            <a:ext cx="34320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kern="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Σ.Δ.Ν.Μ.Ε., 07 Δεκεμβρίου 2022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872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6"/>
    </mc:Choice>
    <mc:Fallback xmlns="">
      <p:transition spd="slow" advTm="239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2CD4-732A-43E4-BCB9-CBA2055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5" y="2519465"/>
            <a:ext cx="6696074" cy="2200174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Εφαρμογη τυπου </a:t>
            </a:r>
            <a:r>
              <a:rPr lang="en-US" dirty="0"/>
              <a:t>GM </a:t>
            </a:r>
            <a:r>
              <a:rPr lang="el-GR" dirty="0"/>
              <a:t>«ΔΙΕΥΚΡΙΝΙΣΤΙΚΗΣ ΕΓΚΥΚΛΙΟΥ </a:t>
            </a:r>
            <a:r>
              <a:rPr lang="el-GR" sz="2800" b="1" spc="150" dirty="0">
                <a:latin typeface="+mj-lt"/>
                <a:ea typeface="+mj-ea"/>
                <a:cs typeface="+mj-cs"/>
              </a:rPr>
              <a:t> </a:t>
            </a:r>
            <a:r>
              <a:rPr lang="el-GR" dirty="0"/>
              <a:t>π.δ.1337/1981»</a:t>
            </a:r>
            <a:br>
              <a:rPr lang="en-US" dirty="0"/>
            </a:br>
            <a:r>
              <a:rPr lang="el-GR" dirty="0"/>
              <a:t> σε υπαρχον ρυμουλκο αζιμουθιακου τυπου</a:t>
            </a:r>
            <a:br>
              <a:rPr lang="en-US" dirty="0"/>
            </a:br>
            <a:r>
              <a:rPr lang="el-GR" dirty="0"/>
              <a:t> </a:t>
            </a:r>
            <a:r>
              <a:rPr lang="en-US" cap="none" dirty="0"/>
              <a:t>L</a:t>
            </a:r>
            <a:r>
              <a:rPr lang="en-US" cap="none" baseline="-25000" dirty="0"/>
              <a:t>LL</a:t>
            </a:r>
            <a:r>
              <a:rPr lang="en-US" cap="none" dirty="0"/>
              <a:t> &lt; 24 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9FA3-9AE3-4689-A469-B7D2DFCC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EECAA6C-FB37-91F9-5C2F-170D739D13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91993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06" y="806219"/>
            <a:ext cx="8645785" cy="2437991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</a:pPr>
            <a:r>
              <a:rPr lang="el-GR" sz="1400" cap="none" dirty="0">
                <a:latin typeface="Calibri" panose="020F0502020204030204" pitchFamily="34" charset="0"/>
              </a:rPr>
              <a:t>όπου: </a:t>
            </a:r>
            <a:br>
              <a:rPr lang="el-GR" sz="1400" cap="none" dirty="0">
                <a:latin typeface="Calibri" panose="020F0502020204030204" pitchFamily="34" charset="0"/>
              </a:rPr>
            </a:br>
            <a:r>
              <a:rPr lang="el-GR" sz="1400" cap="none" dirty="0">
                <a:latin typeface="Calibri" panose="020F0502020204030204" pitchFamily="34" charset="0"/>
              </a:rPr>
              <a:t>	</a:t>
            </a:r>
            <a:br>
              <a:rPr lang="el-GR" sz="1400" cap="none" dirty="0">
                <a:latin typeface="Calibri" panose="020F0502020204030204" pitchFamily="34" charset="0"/>
              </a:rPr>
            </a:br>
            <a:r>
              <a:rPr lang="el-GR" sz="1400" cap="none" dirty="0">
                <a:latin typeface="Calibri" panose="020F0502020204030204" pitchFamily="34" charset="0"/>
              </a:rPr>
              <a:t>SHP </a:t>
            </a:r>
            <a:r>
              <a:rPr lang="en-US" sz="1400" cap="none" dirty="0">
                <a:latin typeface="Calibri" panose="020F0502020204030204" pitchFamily="34" charset="0"/>
              </a:rPr>
              <a:t>:</a:t>
            </a:r>
            <a:r>
              <a:rPr lang="el-GR" sz="1400" cap="none" dirty="0">
                <a:latin typeface="Calibri" panose="020F0502020204030204" pitchFamily="34" charset="0"/>
              </a:rPr>
              <a:t>	Ιπποδύναμη (HP)ανά ελικοφόρο άξονα πρύμνηθεν</a:t>
            </a:r>
            <a:r>
              <a:rPr lang="en-US" sz="1400" cap="none" dirty="0">
                <a:latin typeface="Calibri" panose="020F0502020204030204" pitchFamily="34" charset="0"/>
              </a:rPr>
              <a:t> </a:t>
            </a:r>
            <a:r>
              <a:rPr lang="el-GR" sz="1400" cap="none" dirty="0">
                <a:latin typeface="Calibri" panose="020F0502020204030204" pitchFamily="34" charset="0"/>
              </a:rPr>
              <a:t>του ωστικού τριβέα</a:t>
            </a:r>
            <a:br>
              <a:rPr lang="el-GR" sz="1400" cap="none" dirty="0">
                <a:latin typeface="Calibri" panose="020F0502020204030204" pitchFamily="34" charset="0"/>
              </a:rPr>
            </a:br>
            <a:r>
              <a:rPr lang="el-GR" sz="1400" cap="none" dirty="0">
                <a:latin typeface="Calibri" panose="020F0502020204030204" pitchFamily="34" charset="0"/>
              </a:rPr>
              <a:t>H</a:t>
            </a:r>
            <a:r>
              <a:rPr lang="en-US" sz="1400" cap="none" dirty="0">
                <a:latin typeface="Calibri" panose="020F0502020204030204" pitchFamily="34" charset="0"/>
              </a:rPr>
              <a:t>:</a:t>
            </a:r>
            <a:r>
              <a:rPr lang="el-GR" sz="1400" cap="none" dirty="0">
                <a:latin typeface="Calibri" panose="020F0502020204030204" pitchFamily="34" charset="0"/>
              </a:rPr>
              <a:t>	Κατακόρυφη απόσταση (m)μεταξύ του </a:t>
            </a:r>
            <a:r>
              <a:rPr lang="el-GR" sz="1400" b="1" cap="none" dirty="0">
                <a:latin typeface="Calibri" panose="020F0502020204030204" pitchFamily="34" charset="0"/>
              </a:rPr>
              <a:t>κέντρου αντώσεως και κίονα 	ρυμουλκησεως σε μέτρα</a:t>
            </a:r>
            <a:br>
              <a:rPr lang="en-US" sz="1400" cap="none" dirty="0">
                <a:latin typeface="Calibri" panose="020F0502020204030204" pitchFamily="34" charset="0"/>
              </a:rPr>
            </a:br>
            <a:r>
              <a:rPr lang="el-GR" sz="1400" cap="none" dirty="0">
                <a:latin typeface="Calibri" panose="020F0502020204030204" pitchFamily="34" charset="0"/>
              </a:rPr>
              <a:t>Δ</a:t>
            </a:r>
            <a:r>
              <a:rPr lang="en-US" sz="1400" cap="none" dirty="0">
                <a:latin typeface="Calibri" panose="020F0502020204030204" pitchFamily="34" charset="0"/>
              </a:rPr>
              <a:t> :</a:t>
            </a:r>
            <a:r>
              <a:rPr lang="el-GR" sz="1400" cap="none" dirty="0">
                <a:latin typeface="Calibri" panose="020F0502020204030204" pitchFamily="34" charset="0"/>
              </a:rPr>
              <a:t>	Εκτόπισμα του πλοίου(tons).</a:t>
            </a:r>
            <a:br>
              <a:rPr lang="el-GR" sz="1400" cap="none" dirty="0">
                <a:latin typeface="Calibri" panose="020F0502020204030204" pitchFamily="34" charset="0"/>
              </a:rPr>
            </a:br>
            <a:r>
              <a:rPr lang="el-GR" sz="1400" cap="none" dirty="0">
                <a:latin typeface="Calibri" panose="020F0502020204030204" pitchFamily="34" charset="0"/>
              </a:rPr>
              <a:t>F</a:t>
            </a:r>
            <a:r>
              <a:rPr lang="en-US" sz="1400" cap="none" dirty="0">
                <a:latin typeface="Calibri" panose="020F0502020204030204" pitchFamily="34" charset="0"/>
              </a:rPr>
              <a:t> :</a:t>
            </a:r>
            <a:r>
              <a:rPr lang="el-GR" sz="1400" cap="none" dirty="0">
                <a:latin typeface="Calibri" panose="020F0502020204030204" pitchFamily="34" charset="0"/>
              </a:rPr>
              <a:t>	Ελάχιστο ύψος εξάλων κατά μήκος του πλοίου (m).</a:t>
            </a:r>
            <a:br>
              <a:rPr lang="el-GR" sz="1400" cap="none" dirty="0">
                <a:latin typeface="Calibri" panose="020F0502020204030204" pitchFamily="34" charset="0"/>
              </a:rPr>
            </a:br>
            <a:r>
              <a:rPr lang="el-GR" sz="1400" cap="none" dirty="0">
                <a:latin typeface="Calibri" panose="020F0502020204030204" pitchFamily="34" charset="0"/>
              </a:rPr>
              <a:t>Β</a:t>
            </a:r>
            <a:r>
              <a:rPr lang="en-US" sz="1400" cap="none" dirty="0">
                <a:latin typeface="Calibri" panose="020F0502020204030204" pitchFamily="34" charset="0"/>
              </a:rPr>
              <a:t> :</a:t>
            </a:r>
            <a:r>
              <a:rPr lang="el-GR" sz="1400" cap="none" dirty="0">
                <a:latin typeface="Calibri" panose="020F0502020204030204" pitchFamily="34" charset="0"/>
              </a:rPr>
              <a:t>	Μέγιστο πλάτος του πλοίου (m).</a:t>
            </a:r>
            <a:br>
              <a:rPr lang="el-GR" sz="1600" cap="none" dirty="0">
                <a:latin typeface="Calibri" panose="020F0502020204030204" pitchFamily="34" charset="0"/>
              </a:rPr>
            </a:br>
            <a:endParaRPr lang="en-US" sz="1600" cap="none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179D4D2A-F188-1696-3B62-83A63898D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43" y="3386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4B57798-4841-9519-C96A-91B404601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091" y="2880632"/>
            <a:ext cx="8281358" cy="20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Εικόνα 3">
            <a:extLst>
              <a:ext uri="{FF2B5EF4-FFF2-40B4-BE49-F238E27FC236}">
                <a16:creationId xmlns:a16="http://schemas.microsoft.com/office/drawing/2014/main" id="{2D66D740-C9A7-4559-837E-82C72AECF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88" t="40473" r="32808" b="24855"/>
          <a:stretch/>
        </p:blipFill>
        <p:spPr>
          <a:xfrm>
            <a:off x="474307" y="328311"/>
            <a:ext cx="2392680" cy="9351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86F73D-8E3E-CDCD-A0CA-8294C7325221}"/>
              </a:ext>
            </a:extLst>
          </p:cNvPr>
          <p:cNvSpPr/>
          <p:nvPr/>
        </p:nvSpPr>
        <p:spPr>
          <a:xfrm>
            <a:off x="449006" y="338665"/>
            <a:ext cx="2791151" cy="8341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96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ontent Placeholder 3" descr="Timeline Placeholder ">
            <a:extLst>
              <a:ext uri="{FF2B5EF4-FFF2-40B4-BE49-F238E27FC236}">
                <a16:creationId xmlns:a16="http://schemas.microsoft.com/office/drawing/2014/main" id="{7BC1F95D-CCD2-421B-B06B-706699FAAD5D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121460118"/>
              </p:ext>
            </p:extLst>
          </p:nvPr>
        </p:nvGraphicFramePr>
        <p:xfrm>
          <a:off x="838200" y="1292487"/>
          <a:ext cx="10515600" cy="374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908AF9-2A07-4B50-BC13-47179210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3DD34EE-06A9-C11F-31DA-7D88520173CC}"/>
              </a:ext>
            </a:extLst>
          </p:cNvPr>
          <p:cNvGrpSpPr/>
          <p:nvPr/>
        </p:nvGrpSpPr>
        <p:grpSpPr>
          <a:xfrm>
            <a:off x="838200" y="5037400"/>
            <a:ext cx="2013350" cy="620967"/>
            <a:chOff x="8634" y="0"/>
            <a:chExt cx="2013350" cy="6209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ACCEE5-5005-7E3D-186F-88C05A5276E0}"/>
                </a:ext>
              </a:extLst>
            </p:cNvPr>
            <p:cNvSpPr/>
            <p:nvPr/>
          </p:nvSpPr>
          <p:spPr>
            <a:xfrm>
              <a:off x="8634" y="0"/>
              <a:ext cx="2013350" cy="604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C4404D-46DA-5E29-CF2C-19375FD46C2B}"/>
                </a:ext>
              </a:extLst>
            </p:cNvPr>
            <p:cNvSpPr txBox="1"/>
            <p:nvPr/>
          </p:nvSpPr>
          <p:spPr>
            <a:xfrm>
              <a:off x="8634" y="16962"/>
              <a:ext cx="2013350" cy="6040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099" tIns="159099" rIns="159099" bIns="159099" numCol="1" spcCol="1270" anchor="ctr" anchorCtr="0"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600" spc="150" dirty="0" err="1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GMmin</a:t>
              </a:r>
              <a:r>
                <a:rPr lang="en-US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 =</a:t>
              </a:r>
              <a:r>
                <a:rPr lang="el-GR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2,77</a:t>
              </a:r>
              <a:r>
                <a:rPr lang="en-US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 m</a:t>
              </a:r>
              <a:endParaRPr lang="en-US" sz="16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932C2C-6B19-0F72-4AF6-443F4A07F423}"/>
              </a:ext>
            </a:extLst>
          </p:cNvPr>
          <p:cNvGrpSpPr/>
          <p:nvPr/>
        </p:nvGrpSpPr>
        <p:grpSpPr>
          <a:xfrm>
            <a:off x="830277" y="5598850"/>
            <a:ext cx="2013350" cy="620967"/>
            <a:chOff x="8634" y="0"/>
            <a:chExt cx="2013350" cy="62096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D16C02-5DE2-DA67-85F8-5C22523BB9BB}"/>
                </a:ext>
              </a:extLst>
            </p:cNvPr>
            <p:cNvSpPr/>
            <p:nvPr/>
          </p:nvSpPr>
          <p:spPr>
            <a:xfrm>
              <a:off x="8634" y="0"/>
              <a:ext cx="2013350" cy="604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E676D5-69CC-3D9F-12E7-C55278865ADD}"/>
                </a:ext>
              </a:extLst>
            </p:cNvPr>
            <p:cNvSpPr txBox="1"/>
            <p:nvPr/>
          </p:nvSpPr>
          <p:spPr>
            <a:xfrm>
              <a:off x="8634" y="16962"/>
              <a:ext cx="2013350" cy="604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099" tIns="159099" rIns="159099" bIns="159099" numCol="1" spcCol="1270" anchor="ctr" anchorCtr="0"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GM attained =2,784 m</a:t>
              </a:r>
              <a:endParaRPr lang="en-US" sz="16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204B0E-4BF1-6838-E54A-C83422872B98}"/>
              </a:ext>
            </a:extLst>
          </p:cNvPr>
          <p:cNvGrpSpPr/>
          <p:nvPr/>
        </p:nvGrpSpPr>
        <p:grpSpPr>
          <a:xfrm>
            <a:off x="2959900" y="5054362"/>
            <a:ext cx="2013350" cy="620967"/>
            <a:chOff x="8634" y="0"/>
            <a:chExt cx="2013350" cy="62096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76FE78-74D8-BD27-FD44-917D43C140F2}"/>
                </a:ext>
              </a:extLst>
            </p:cNvPr>
            <p:cNvSpPr/>
            <p:nvPr/>
          </p:nvSpPr>
          <p:spPr>
            <a:xfrm>
              <a:off x="8634" y="0"/>
              <a:ext cx="2013350" cy="604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57BD78-4900-E165-64C2-30B605238D12}"/>
                </a:ext>
              </a:extLst>
            </p:cNvPr>
            <p:cNvSpPr txBox="1"/>
            <p:nvPr/>
          </p:nvSpPr>
          <p:spPr>
            <a:xfrm>
              <a:off x="8634" y="16962"/>
              <a:ext cx="2013350" cy="6040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099" tIns="159099" rIns="159099" bIns="159099" numCol="1" spcCol="1270" anchor="ctr" anchorCtr="0"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600" spc="150" dirty="0" err="1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GMmin</a:t>
              </a:r>
              <a:r>
                <a:rPr lang="en-US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 =</a:t>
              </a:r>
              <a:r>
                <a:rPr lang="el-GR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1,64</a:t>
              </a:r>
              <a:r>
                <a:rPr lang="en-US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 m</a:t>
              </a:r>
              <a:endParaRPr lang="en-US" sz="16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DF78D1-10A9-D208-F0D8-6CA9593B5F84}"/>
              </a:ext>
            </a:extLst>
          </p:cNvPr>
          <p:cNvGrpSpPr/>
          <p:nvPr/>
        </p:nvGrpSpPr>
        <p:grpSpPr>
          <a:xfrm>
            <a:off x="5089325" y="5028919"/>
            <a:ext cx="2013350" cy="620967"/>
            <a:chOff x="8634" y="0"/>
            <a:chExt cx="2013350" cy="62096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DEBD5A1-C200-2667-AA72-0A721687D928}"/>
                </a:ext>
              </a:extLst>
            </p:cNvPr>
            <p:cNvSpPr/>
            <p:nvPr/>
          </p:nvSpPr>
          <p:spPr>
            <a:xfrm>
              <a:off x="8634" y="0"/>
              <a:ext cx="2013350" cy="604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1596EA-064B-833B-DC62-FD1F7B337745}"/>
                </a:ext>
              </a:extLst>
            </p:cNvPr>
            <p:cNvSpPr txBox="1"/>
            <p:nvPr/>
          </p:nvSpPr>
          <p:spPr>
            <a:xfrm>
              <a:off x="8634" y="16962"/>
              <a:ext cx="2013350" cy="6040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099" tIns="159099" rIns="159099" bIns="159099" numCol="1" spcCol="1270" anchor="ctr" anchorCtr="0"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600" spc="150" dirty="0" err="1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GMmin</a:t>
              </a:r>
              <a:r>
                <a:rPr lang="en-US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 =</a:t>
              </a:r>
              <a:r>
                <a:rPr lang="el-GR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1,97</a:t>
              </a:r>
              <a:r>
                <a:rPr lang="en-US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 m</a:t>
              </a:r>
              <a:endParaRPr lang="en-US" sz="16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E9C5B87-CE29-6863-F4C4-AC8892143DF6}"/>
              </a:ext>
            </a:extLst>
          </p:cNvPr>
          <p:cNvGrpSpPr/>
          <p:nvPr/>
        </p:nvGrpSpPr>
        <p:grpSpPr>
          <a:xfrm>
            <a:off x="7218948" y="5011957"/>
            <a:ext cx="2013350" cy="620967"/>
            <a:chOff x="8634" y="0"/>
            <a:chExt cx="2013350" cy="62096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C5AE2F-026E-C354-088B-444B443B3823}"/>
                </a:ext>
              </a:extLst>
            </p:cNvPr>
            <p:cNvSpPr/>
            <p:nvPr/>
          </p:nvSpPr>
          <p:spPr>
            <a:xfrm>
              <a:off x="8634" y="0"/>
              <a:ext cx="2013350" cy="604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6872FC-6AF9-2637-D500-5BF932CE5FB7}"/>
                </a:ext>
              </a:extLst>
            </p:cNvPr>
            <p:cNvSpPr txBox="1"/>
            <p:nvPr/>
          </p:nvSpPr>
          <p:spPr>
            <a:xfrm>
              <a:off x="8634" y="16962"/>
              <a:ext cx="2013350" cy="6040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099" tIns="159099" rIns="159099" bIns="159099" numCol="1" spcCol="1270" anchor="ctr" anchorCtr="0"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600" spc="150" dirty="0" err="1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GMmin</a:t>
              </a:r>
              <a:r>
                <a:rPr lang="en-US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 =</a:t>
              </a:r>
              <a:r>
                <a:rPr lang="el-GR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1,64</a:t>
              </a:r>
              <a:r>
                <a:rPr lang="en-US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 m</a:t>
              </a:r>
              <a:endParaRPr lang="en-US" sz="16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AFE4E80-FE0E-A341-92CC-63391187C897}"/>
              </a:ext>
            </a:extLst>
          </p:cNvPr>
          <p:cNvGrpSpPr/>
          <p:nvPr/>
        </p:nvGrpSpPr>
        <p:grpSpPr>
          <a:xfrm>
            <a:off x="2971997" y="5631615"/>
            <a:ext cx="2013350" cy="620967"/>
            <a:chOff x="8634" y="0"/>
            <a:chExt cx="2013350" cy="62096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AA2161F-5693-F88C-144A-31383796410D}"/>
                </a:ext>
              </a:extLst>
            </p:cNvPr>
            <p:cNvSpPr/>
            <p:nvPr/>
          </p:nvSpPr>
          <p:spPr>
            <a:xfrm>
              <a:off x="8634" y="0"/>
              <a:ext cx="2013350" cy="604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C22EF1A-4AFB-8C04-5F27-9FAB743B53A6}"/>
                </a:ext>
              </a:extLst>
            </p:cNvPr>
            <p:cNvSpPr txBox="1"/>
            <p:nvPr/>
          </p:nvSpPr>
          <p:spPr>
            <a:xfrm>
              <a:off x="8634" y="16962"/>
              <a:ext cx="2013350" cy="604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099" tIns="159099" rIns="159099" bIns="159099" numCol="1" spcCol="1270" anchor="ctr" anchorCtr="0"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GM attained =2,711 m</a:t>
              </a:r>
              <a:endParaRPr lang="en-US" sz="16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F5E9E93-08BA-E5E9-1138-85228451227F}"/>
              </a:ext>
            </a:extLst>
          </p:cNvPr>
          <p:cNvGrpSpPr/>
          <p:nvPr/>
        </p:nvGrpSpPr>
        <p:grpSpPr>
          <a:xfrm>
            <a:off x="5089325" y="5614653"/>
            <a:ext cx="2013350" cy="620967"/>
            <a:chOff x="8634" y="0"/>
            <a:chExt cx="2013350" cy="62096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A2658CD-E2F1-98D5-8BD9-CC87895F16B3}"/>
                </a:ext>
              </a:extLst>
            </p:cNvPr>
            <p:cNvSpPr/>
            <p:nvPr/>
          </p:nvSpPr>
          <p:spPr>
            <a:xfrm>
              <a:off x="8634" y="0"/>
              <a:ext cx="2013350" cy="604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8C83FCB-DDAF-E588-F488-7D1C0F6970C1}"/>
                </a:ext>
              </a:extLst>
            </p:cNvPr>
            <p:cNvSpPr txBox="1"/>
            <p:nvPr/>
          </p:nvSpPr>
          <p:spPr>
            <a:xfrm>
              <a:off x="8634" y="16962"/>
              <a:ext cx="2013350" cy="604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099" tIns="159099" rIns="159099" bIns="159099" numCol="1" spcCol="1270" anchor="ctr" anchorCtr="0"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GM attained =2,784 m</a:t>
              </a:r>
              <a:endParaRPr lang="en-US" sz="16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8C18015-9C98-F9B9-5F61-49DB54887389}"/>
              </a:ext>
            </a:extLst>
          </p:cNvPr>
          <p:cNvGrpSpPr/>
          <p:nvPr/>
        </p:nvGrpSpPr>
        <p:grpSpPr>
          <a:xfrm>
            <a:off x="7231045" y="5565513"/>
            <a:ext cx="2013350" cy="620967"/>
            <a:chOff x="8634" y="0"/>
            <a:chExt cx="2013350" cy="62096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CB2DAF7-5756-752A-E921-D7466FCFC3E3}"/>
                </a:ext>
              </a:extLst>
            </p:cNvPr>
            <p:cNvSpPr/>
            <p:nvPr/>
          </p:nvSpPr>
          <p:spPr>
            <a:xfrm>
              <a:off x="8634" y="0"/>
              <a:ext cx="2013350" cy="604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DA427EA-7DB5-463A-AEBD-8CC33288838C}"/>
                </a:ext>
              </a:extLst>
            </p:cNvPr>
            <p:cNvSpPr txBox="1"/>
            <p:nvPr/>
          </p:nvSpPr>
          <p:spPr>
            <a:xfrm>
              <a:off x="8634" y="16962"/>
              <a:ext cx="2013350" cy="604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099" tIns="159099" rIns="159099" bIns="159099" numCol="1" spcCol="1270" anchor="ctr" anchorCtr="0"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GM attained =2,711 m</a:t>
              </a:r>
              <a:endParaRPr lang="en-US" sz="16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3" name="Εικόνα 3">
            <a:extLst>
              <a:ext uri="{FF2B5EF4-FFF2-40B4-BE49-F238E27FC236}">
                <a16:creationId xmlns:a16="http://schemas.microsoft.com/office/drawing/2014/main" id="{2D66D740-C9A7-4559-837E-82C72AECF17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288" t="40473" r="32808" b="24855"/>
          <a:stretch/>
        </p:blipFill>
        <p:spPr>
          <a:xfrm>
            <a:off x="4218526" y="246371"/>
            <a:ext cx="2480854" cy="9695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C90139-33D9-F509-171A-11607BF59A52}"/>
              </a:ext>
            </a:extLst>
          </p:cNvPr>
          <p:cNvSpPr/>
          <p:nvPr/>
        </p:nvSpPr>
        <p:spPr>
          <a:xfrm>
            <a:off x="4218526" y="466928"/>
            <a:ext cx="2678385" cy="73270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04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2CD4-732A-43E4-BCB9-CBA2055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2809875"/>
            <a:ext cx="7461115" cy="1909763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Εφαρμογη «</a:t>
            </a:r>
            <a:r>
              <a:rPr lang="en-US" dirty="0"/>
              <a:t>IS CODE  &amp; </a:t>
            </a:r>
            <a:r>
              <a:rPr lang="en-US" dirty="0" err="1"/>
              <a:t>msc</a:t>
            </a:r>
            <a:r>
              <a:rPr lang="en-US" dirty="0"/>
              <a:t> 415.97</a:t>
            </a:r>
            <a:r>
              <a:rPr lang="el-GR" dirty="0"/>
              <a:t>»</a:t>
            </a:r>
            <a:r>
              <a:rPr lang="en-US" dirty="0"/>
              <a:t> </a:t>
            </a:r>
            <a:r>
              <a:rPr lang="el-GR" dirty="0"/>
              <a:t> </a:t>
            </a:r>
            <a:br>
              <a:rPr lang="en-US" dirty="0"/>
            </a:br>
            <a:r>
              <a:rPr lang="el-GR" dirty="0"/>
              <a:t>σε υπαρχον ρυμουλκο</a:t>
            </a:r>
            <a:r>
              <a:rPr lang="en-US" dirty="0"/>
              <a:t> </a:t>
            </a:r>
            <a:r>
              <a:rPr lang="el-GR" dirty="0"/>
              <a:t>αζιμουθιακου τυπου </a:t>
            </a:r>
            <a:br>
              <a:rPr lang="el-GR" cap="none" dirty="0"/>
            </a:br>
            <a:r>
              <a:rPr lang="en-US" cap="none" dirty="0"/>
              <a:t>L</a:t>
            </a:r>
            <a:r>
              <a:rPr lang="en-US" cap="none" baseline="-25000" dirty="0"/>
              <a:t>LL</a:t>
            </a:r>
            <a:r>
              <a:rPr lang="en-US" cap="none" dirty="0"/>
              <a:t> &lt; 24 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9FA3-9AE3-4689-A469-B7D2DFCC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EECAA6C-FB37-91F9-5C2F-170D739D13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50638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ontent Placeholder 3" descr="Timeline Placeholder ">
            <a:extLst>
              <a:ext uri="{FF2B5EF4-FFF2-40B4-BE49-F238E27FC236}">
                <a16:creationId xmlns:a16="http://schemas.microsoft.com/office/drawing/2014/main" id="{7BC1F95D-CCD2-421B-B06B-706699FAAD5D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4264719637"/>
              </p:ext>
            </p:extLst>
          </p:nvPr>
        </p:nvGraphicFramePr>
        <p:xfrm>
          <a:off x="1050411" y="4050529"/>
          <a:ext cx="10523523" cy="1440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908AF9-2A07-4B50-BC13-47179210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3DD34EE-06A9-C11F-31DA-7D88520173CC}"/>
              </a:ext>
            </a:extLst>
          </p:cNvPr>
          <p:cNvGrpSpPr/>
          <p:nvPr/>
        </p:nvGrpSpPr>
        <p:grpSpPr>
          <a:xfrm>
            <a:off x="1050411" y="4995215"/>
            <a:ext cx="2013350" cy="620967"/>
            <a:chOff x="8634" y="0"/>
            <a:chExt cx="2013350" cy="6209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ACCEE5-5005-7E3D-186F-88C05A5276E0}"/>
                </a:ext>
              </a:extLst>
            </p:cNvPr>
            <p:cNvSpPr/>
            <p:nvPr/>
          </p:nvSpPr>
          <p:spPr>
            <a:xfrm>
              <a:off x="8634" y="0"/>
              <a:ext cx="2013350" cy="604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C4404D-46DA-5E29-CF2C-19375FD46C2B}"/>
                </a:ext>
              </a:extLst>
            </p:cNvPr>
            <p:cNvSpPr txBox="1"/>
            <p:nvPr/>
          </p:nvSpPr>
          <p:spPr>
            <a:xfrm>
              <a:off x="8634" y="16962"/>
              <a:ext cx="2013350" cy="6040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099" tIns="159099" rIns="159099" bIns="159099" numCol="1" spcCol="1270" anchor="ctr" anchorCtr="0"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600" spc="150" dirty="0" err="1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GMmin</a:t>
              </a:r>
              <a:r>
                <a:rPr lang="en-US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 =0,15 m</a:t>
              </a:r>
              <a:endParaRPr lang="en-US" sz="16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932C2C-6B19-0F72-4AF6-443F4A07F423}"/>
              </a:ext>
            </a:extLst>
          </p:cNvPr>
          <p:cNvGrpSpPr/>
          <p:nvPr/>
        </p:nvGrpSpPr>
        <p:grpSpPr>
          <a:xfrm>
            <a:off x="1050411" y="5556665"/>
            <a:ext cx="2013350" cy="620967"/>
            <a:chOff x="8634" y="0"/>
            <a:chExt cx="2013350" cy="62096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D16C02-5DE2-DA67-85F8-5C22523BB9BB}"/>
                </a:ext>
              </a:extLst>
            </p:cNvPr>
            <p:cNvSpPr/>
            <p:nvPr/>
          </p:nvSpPr>
          <p:spPr>
            <a:xfrm>
              <a:off x="8634" y="0"/>
              <a:ext cx="2013350" cy="604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E676D5-69CC-3D9F-12E7-C55278865ADD}"/>
                </a:ext>
              </a:extLst>
            </p:cNvPr>
            <p:cNvSpPr txBox="1"/>
            <p:nvPr/>
          </p:nvSpPr>
          <p:spPr>
            <a:xfrm>
              <a:off x="8634" y="16962"/>
              <a:ext cx="2013350" cy="604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099" tIns="159099" rIns="159099" bIns="159099" numCol="1" spcCol="1270" anchor="ctr" anchorCtr="0"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GM attained =2,784 m</a:t>
              </a:r>
              <a:endParaRPr lang="en-US" sz="16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204B0E-4BF1-6838-E54A-C83422872B98}"/>
              </a:ext>
            </a:extLst>
          </p:cNvPr>
          <p:cNvGrpSpPr/>
          <p:nvPr/>
        </p:nvGrpSpPr>
        <p:grpSpPr>
          <a:xfrm>
            <a:off x="3180034" y="5012177"/>
            <a:ext cx="2013350" cy="620967"/>
            <a:chOff x="8634" y="0"/>
            <a:chExt cx="2013350" cy="62096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76FE78-74D8-BD27-FD44-917D43C140F2}"/>
                </a:ext>
              </a:extLst>
            </p:cNvPr>
            <p:cNvSpPr/>
            <p:nvPr/>
          </p:nvSpPr>
          <p:spPr>
            <a:xfrm>
              <a:off x="8634" y="0"/>
              <a:ext cx="2013350" cy="604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57BD78-4900-E165-64C2-30B605238D12}"/>
                </a:ext>
              </a:extLst>
            </p:cNvPr>
            <p:cNvSpPr txBox="1"/>
            <p:nvPr/>
          </p:nvSpPr>
          <p:spPr>
            <a:xfrm>
              <a:off x="8634" y="16962"/>
              <a:ext cx="2013350" cy="6040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099" tIns="159099" rIns="159099" bIns="159099" numCol="1" spcCol="1270" anchor="ctr" anchorCtr="0"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600" spc="150" dirty="0" err="1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GMmin</a:t>
              </a:r>
              <a:r>
                <a:rPr lang="en-US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 =0,15 m</a:t>
              </a:r>
              <a:endParaRPr lang="en-US" sz="16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DF78D1-10A9-D208-F0D8-6CA9593B5F84}"/>
              </a:ext>
            </a:extLst>
          </p:cNvPr>
          <p:cNvGrpSpPr/>
          <p:nvPr/>
        </p:nvGrpSpPr>
        <p:grpSpPr>
          <a:xfrm>
            <a:off x="5309459" y="4986734"/>
            <a:ext cx="2013350" cy="620967"/>
            <a:chOff x="8634" y="0"/>
            <a:chExt cx="2013350" cy="62096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DEBD5A1-C200-2667-AA72-0A721687D928}"/>
                </a:ext>
              </a:extLst>
            </p:cNvPr>
            <p:cNvSpPr/>
            <p:nvPr/>
          </p:nvSpPr>
          <p:spPr>
            <a:xfrm>
              <a:off x="8634" y="0"/>
              <a:ext cx="2013350" cy="604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1596EA-064B-833B-DC62-FD1F7B337745}"/>
                </a:ext>
              </a:extLst>
            </p:cNvPr>
            <p:cNvSpPr txBox="1"/>
            <p:nvPr/>
          </p:nvSpPr>
          <p:spPr>
            <a:xfrm>
              <a:off x="8634" y="16962"/>
              <a:ext cx="2013350" cy="6040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099" tIns="159099" rIns="159099" bIns="159099" numCol="1" spcCol="1270" anchor="ctr" anchorCtr="0"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600" spc="150" dirty="0" err="1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GMmin</a:t>
              </a:r>
              <a:r>
                <a:rPr lang="en-US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 =0,15 m</a:t>
              </a:r>
              <a:endParaRPr lang="en-US" sz="16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E9C5B87-CE29-6863-F4C4-AC8892143DF6}"/>
              </a:ext>
            </a:extLst>
          </p:cNvPr>
          <p:cNvGrpSpPr/>
          <p:nvPr/>
        </p:nvGrpSpPr>
        <p:grpSpPr>
          <a:xfrm>
            <a:off x="7439082" y="4969772"/>
            <a:ext cx="2013350" cy="620967"/>
            <a:chOff x="8634" y="0"/>
            <a:chExt cx="2013350" cy="62096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C5AE2F-026E-C354-088B-444B443B3823}"/>
                </a:ext>
              </a:extLst>
            </p:cNvPr>
            <p:cNvSpPr/>
            <p:nvPr/>
          </p:nvSpPr>
          <p:spPr>
            <a:xfrm>
              <a:off x="8634" y="0"/>
              <a:ext cx="2013350" cy="604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6872FC-6AF9-2637-D500-5BF932CE5FB7}"/>
                </a:ext>
              </a:extLst>
            </p:cNvPr>
            <p:cNvSpPr txBox="1"/>
            <p:nvPr/>
          </p:nvSpPr>
          <p:spPr>
            <a:xfrm>
              <a:off x="8634" y="16962"/>
              <a:ext cx="2013350" cy="6040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099" tIns="159099" rIns="159099" bIns="159099" numCol="1" spcCol="1270" anchor="ctr" anchorCtr="0"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600" spc="150" dirty="0" err="1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GMmin</a:t>
              </a:r>
              <a:r>
                <a:rPr lang="en-US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 =0,15 m</a:t>
              </a:r>
              <a:endParaRPr lang="en-US" sz="16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AFE4E80-FE0E-A341-92CC-63391187C897}"/>
              </a:ext>
            </a:extLst>
          </p:cNvPr>
          <p:cNvGrpSpPr/>
          <p:nvPr/>
        </p:nvGrpSpPr>
        <p:grpSpPr>
          <a:xfrm>
            <a:off x="3051664" y="5589430"/>
            <a:ext cx="2153817" cy="630757"/>
            <a:chOff x="-131833" y="0"/>
            <a:chExt cx="2153817" cy="63075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AA2161F-5693-F88C-144A-31383796410D}"/>
                </a:ext>
              </a:extLst>
            </p:cNvPr>
            <p:cNvSpPr/>
            <p:nvPr/>
          </p:nvSpPr>
          <p:spPr>
            <a:xfrm>
              <a:off x="8634" y="0"/>
              <a:ext cx="2013350" cy="604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C22EF1A-4AFB-8C04-5F27-9FAB743B53A6}"/>
                </a:ext>
              </a:extLst>
            </p:cNvPr>
            <p:cNvSpPr txBox="1"/>
            <p:nvPr/>
          </p:nvSpPr>
          <p:spPr>
            <a:xfrm>
              <a:off x="-131833" y="26752"/>
              <a:ext cx="2013350" cy="604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099" tIns="159099" rIns="159099" bIns="159099" numCol="1" spcCol="1270" anchor="ctr" anchorCtr="0"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GM attained =2,711 m</a:t>
              </a:r>
              <a:endParaRPr lang="en-US" sz="16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F5E9E93-08BA-E5E9-1138-85228451227F}"/>
              </a:ext>
            </a:extLst>
          </p:cNvPr>
          <p:cNvGrpSpPr/>
          <p:nvPr/>
        </p:nvGrpSpPr>
        <p:grpSpPr>
          <a:xfrm>
            <a:off x="5309459" y="5572468"/>
            <a:ext cx="2013350" cy="620967"/>
            <a:chOff x="8634" y="0"/>
            <a:chExt cx="2013350" cy="62096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A2658CD-E2F1-98D5-8BD9-CC87895F16B3}"/>
                </a:ext>
              </a:extLst>
            </p:cNvPr>
            <p:cNvSpPr/>
            <p:nvPr/>
          </p:nvSpPr>
          <p:spPr>
            <a:xfrm>
              <a:off x="8634" y="0"/>
              <a:ext cx="2013350" cy="604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8C83FCB-DDAF-E588-F488-7D1C0F6970C1}"/>
                </a:ext>
              </a:extLst>
            </p:cNvPr>
            <p:cNvSpPr txBox="1"/>
            <p:nvPr/>
          </p:nvSpPr>
          <p:spPr>
            <a:xfrm>
              <a:off x="8634" y="16962"/>
              <a:ext cx="2013350" cy="604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099" tIns="159099" rIns="159099" bIns="159099" numCol="1" spcCol="1270" anchor="ctr" anchorCtr="0"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GM attained =2,784 m</a:t>
              </a:r>
              <a:endParaRPr lang="en-US" sz="16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8C18015-9C98-F9B9-5F61-49DB54887389}"/>
              </a:ext>
            </a:extLst>
          </p:cNvPr>
          <p:cNvGrpSpPr/>
          <p:nvPr/>
        </p:nvGrpSpPr>
        <p:grpSpPr>
          <a:xfrm>
            <a:off x="7451179" y="5523328"/>
            <a:ext cx="2013350" cy="620967"/>
            <a:chOff x="8634" y="0"/>
            <a:chExt cx="2013350" cy="62096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CB2DAF7-5756-752A-E921-D7466FCFC3E3}"/>
                </a:ext>
              </a:extLst>
            </p:cNvPr>
            <p:cNvSpPr/>
            <p:nvPr/>
          </p:nvSpPr>
          <p:spPr>
            <a:xfrm>
              <a:off x="8634" y="0"/>
              <a:ext cx="2013350" cy="604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DA427EA-7DB5-463A-AEBD-8CC33288838C}"/>
                </a:ext>
              </a:extLst>
            </p:cNvPr>
            <p:cNvSpPr txBox="1"/>
            <p:nvPr/>
          </p:nvSpPr>
          <p:spPr>
            <a:xfrm>
              <a:off x="8634" y="16962"/>
              <a:ext cx="2013350" cy="604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099" tIns="159099" rIns="159099" bIns="159099" numCol="1" spcCol="1270" anchor="ctr" anchorCtr="0"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GM attained =2,711 m</a:t>
              </a:r>
              <a:endParaRPr lang="en-US" sz="16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C1A10AB-4C95-55BA-DC81-E5693DA401D4}"/>
              </a:ext>
            </a:extLst>
          </p:cNvPr>
          <p:cNvSpPr txBox="1"/>
          <p:nvPr/>
        </p:nvSpPr>
        <p:spPr>
          <a:xfrm>
            <a:off x="3041678" y="3475292"/>
            <a:ext cx="53915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The initial metacentric height </a:t>
            </a:r>
            <a:r>
              <a:rPr lang="en-US" sz="1400" dirty="0" err="1"/>
              <a:t>Gmo</a:t>
            </a:r>
            <a:r>
              <a:rPr lang="en-US" sz="1400" dirty="0"/>
              <a:t> shall not be less than 0.15 m</a:t>
            </a:r>
            <a:r>
              <a:rPr lang="en-US" sz="1200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E01DD1-8FB4-E820-5270-350C1972B6C5}"/>
              </a:ext>
            </a:extLst>
          </p:cNvPr>
          <p:cNvSpPr/>
          <p:nvPr/>
        </p:nvSpPr>
        <p:spPr>
          <a:xfrm>
            <a:off x="2970628" y="3463835"/>
            <a:ext cx="5223753" cy="35955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0A72C3-D244-19FB-0214-C585E04937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" t="20179" r="-298"/>
          <a:stretch/>
        </p:blipFill>
        <p:spPr>
          <a:xfrm>
            <a:off x="2701966" y="1476479"/>
            <a:ext cx="6090950" cy="14190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4F829D6-A70D-4A2C-EFE8-30C271A5468F}"/>
              </a:ext>
            </a:extLst>
          </p:cNvPr>
          <p:cNvSpPr txBox="1"/>
          <p:nvPr/>
        </p:nvSpPr>
        <p:spPr>
          <a:xfrm>
            <a:off x="3180034" y="902518"/>
            <a:ext cx="53915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Minimum Standards for Intact Stability / Intact Criteria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6363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77E22-B7BE-442C-98EB-EADE23F0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6F3BC9-F2D3-8D96-D506-8B0E5945D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13" y="356348"/>
            <a:ext cx="5709045" cy="6000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A7E115-9DFA-3B36-8B01-FB63C0691E86}"/>
              </a:ext>
            </a:extLst>
          </p:cNvPr>
          <p:cNvSpPr txBox="1"/>
          <p:nvPr/>
        </p:nvSpPr>
        <p:spPr>
          <a:xfrm>
            <a:off x="885568" y="48571"/>
            <a:ext cx="53915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Towing Criteria</a:t>
            </a:r>
            <a:endParaRPr lang="en-US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613C38-E609-2347-0DCB-CCB064997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110" y="1185152"/>
            <a:ext cx="5224957" cy="2561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DB7A07-3F67-C44A-0DB6-4C431CD8E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892" y="1760573"/>
            <a:ext cx="5438439" cy="477833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73AF7A-2115-FA74-4EF5-407F3CBD0CF1}"/>
              </a:ext>
            </a:extLst>
          </p:cNvPr>
          <p:cNvCxnSpPr/>
          <p:nvPr/>
        </p:nvCxnSpPr>
        <p:spPr>
          <a:xfrm>
            <a:off x="6401892" y="1185152"/>
            <a:ext cx="0" cy="517119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A80EA17-1B24-CB93-0DBA-2B14DEEBA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2582" y="4130313"/>
            <a:ext cx="3277057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12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B1DCF-58D1-026F-BF4A-BEDD7BB6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01CE71-0FE4-4BBC-D774-9F9C3B746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390"/>
            <a:ext cx="6537962" cy="39472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2F8633-FFA6-6995-6A3F-875DA4D4F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21" y="4204500"/>
            <a:ext cx="3147720" cy="251697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7F1F6B87-8296-3CDF-9032-14E2AEAD7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052" y="3851309"/>
            <a:ext cx="3435896" cy="295023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4907CF6-5695-DB77-79C4-CA367A7BC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3948" y="3903821"/>
            <a:ext cx="3248478" cy="295023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BED557A-7463-4EF2-4672-3F74E13CE2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904" y="972702"/>
            <a:ext cx="3943544" cy="240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2CD4-732A-43E4-BCB9-CBA2055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2809875"/>
            <a:ext cx="7461115" cy="1909763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Εφαρμογη «</a:t>
            </a:r>
            <a:r>
              <a:rPr lang="en-US" dirty="0"/>
              <a:t>IS CODE</a:t>
            </a:r>
            <a:r>
              <a:rPr lang="el-GR" dirty="0"/>
              <a:t>»</a:t>
            </a:r>
            <a:r>
              <a:rPr lang="en-US" dirty="0"/>
              <a:t> </a:t>
            </a:r>
            <a:r>
              <a:rPr lang="el-GR" dirty="0"/>
              <a:t> </a:t>
            </a:r>
            <a:br>
              <a:rPr lang="en-US" dirty="0"/>
            </a:br>
            <a:r>
              <a:rPr lang="el-GR" dirty="0"/>
              <a:t>σε υπαρχον ρυμουλκο</a:t>
            </a:r>
            <a:r>
              <a:rPr lang="en-US" dirty="0"/>
              <a:t> </a:t>
            </a:r>
            <a:r>
              <a:rPr lang="el-GR" dirty="0"/>
              <a:t>αζιμουθιακου τυπου </a:t>
            </a:r>
            <a:br>
              <a:rPr lang="el-GR" cap="none" dirty="0"/>
            </a:br>
            <a:r>
              <a:rPr lang="en-US" cap="none" dirty="0"/>
              <a:t>L</a:t>
            </a:r>
            <a:r>
              <a:rPr lang="en-US" cap="none" baseline="-25000" dirty="0"/>
              <a:t>LL</a:t>
            </a:r>
            <a:r>
              <a:rPr lang="en-US" cap="none" dirty="0"/>
              <a:t> </a:t>
            </a:r>
            <a:r>
              <a:rPr lang="el-GR" cap="none" dirty="0"/>
              <a:t>&gt;</a:t>
            </a:r>
            <a:r>
              <a:rPr lang="en-US" cap="none" dirty="0"/>
              <a:t> 24 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9FA3-9AE3-4689-A469-B7D2DFCC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EECAA6C-FB37-91F9-5C2F-170D739D13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340354B-DF5B-28C5-2040-A885F1BEB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451" y="4994085"/>
            <a:ext cx="3219899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34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9B5B5D4-1987-A85B-F0EB-C9BEE2E9C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 </a:t>
            </a:r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96ED4DC-85FC-4CE8-1820-AD5ECAA29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   </a:t>
            </a:r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29517E2-7CFB-C03B-648B-912889CE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75C0C2BC-5590-13B2-0BF5-847FC5963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189" y="0"/>
            <a:ext cx="9468309" cy="2545013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3ABF2EB-1FF8-0F21-44C5-E40115F0F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094" y="2545013"/>
            <a:ext cx="9425876" cy="4312986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117A55D-DD82-53FA-6B72-041B9B92D1E0}"/>
              </a:ext>
            </a:extLst>
          </p:cNvPr>
          <p:cNvSpPr/>
          <p:nvPr/>
        </p:nvSpPr>
        <p:spPr>
          <a:xfrm>
            <a:off x="2249905" y="3898232"/>
            <a:ext cx="9620065" cy="4147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9977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/>
              <a:t>ΕΥΧΑΡΙΣΤΩ ΓΙΑ ΤΗΝ ΠΡΟΣΟΧΗ ΣΑς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17175" y="6356350"/>
            <a:ext cx="1774825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933" y="365125"/>
            <a:ext cx="11167352" cy="1325563"/>
          </a:xfrm>
        </p:spPr>
        <p:txBody>
          <a:bodyPr>
            <a:normAutofit/>
          </a:bodyPr>
          <a:lstStyle/>
          <a:p>
            <a:pPr algn="ctr"/>
            <a:r>
              <a:rPr lang="el-GR" sz="2400" dirty="0"/>
              <a:t>Προωθουμενο ΣΧΕΔΙΟ ΠΔ </a:t>
            </a:r>
            <a:br>
              <a:rPr lang="el-GR" dirty="0"/>
            </a:br>
            <a:r>
              <a:rPr lang="el-GR" sz="1400" dirty="0"/>
              <a:t>«</a:t>
            </a:r>
            <a:r>
              <a:rPr lang="el-GR" sz="1400" cap="none" dirty="0">
                <a:effectLst/>
                <a:ea typeface="Calibri" panose="020F0502020204030204" pitchFamily="34" charset="0"/>
              </a:rPr>
              <a:t>Κανονισμός περί ρύθμισης θεμάτων των ρυμουλκών πλοίων αναφορικά με τις τεχνικές προδιαγραφές σχεδίασης και κατασκευής, τη δύναμη έλξης, την ευστάθεια, τον πυροσβεστικό και αντιρρυπαντικό εξοπλισμό»</a:t>
            </a:r>
            <a:endParaRPr lang="en-US" sz="1600" cap="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73932" y="1430776"/>
            <a:ext cx="11167353" cy="256729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300"/>
              </a:spcAft>
              <a:buNone/>
            </a:pPr>
            <a:r>
              <a:rPr lang="el-GR" sz="8000" cap="all" spc="150" dirty="0">
                <a:latin typeface="+mj-lt"/>
                <a:ea typeface="+mj-ea"/>
                <a:cs typeface="+mj-cs"/>
              </a:rPr>
              <a:t>«</a:t>
            </a:r>
            <a:r>
              <a:rPr lang="el-GR" sz="8000" spc="150" dirty="0">
                <a:latin typeface="+mj-lt"/>
                <a:ea typeface="+mj-ea"/>
                <a:cs typeface="+mj-cs"/>
              </a:rPr>
              <a:t>Άρθρο 7 </a:t>
            </a:r>
            <a:r>
              <a:rPr lang="el-GR" sz="8000" cap="all" spc="150" dirty="0">
                <a:latin typeface="+mj-lt"/>
                <a:ea typeface="+mj-ea"/>
                <a:cs typeface="+mj-cs"/>
              </a:rPr>
              <a:t>«</a:t>
            </a:r>
            <a:r>
              <a:rPr lang="el-GR" sz="8000" spc="150" dirty="0">
                <a:latin typeface="+mj-lt"/>
                <a:ea typeface="+mj-ea"/>
                <a:cs typeface="+mj-cs"/>
              </a:rPr>
              <a:t>Ευστάθεια»</a:t>
            </a:r>
            <a:endParaRPr lang="en-US" sz="8000" spc="150" dirty="0"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5600" spc="150" dirty="0">
                <a:latin typeface="+mj-lt"/>
                <a:ea typeface="+mj-ea"/>
                <a:cs typeface="+mj-cs"/>
              </a:rPr>
              <a:t>1.Τα νέα ρυμουλκά καθώς και τα υπάρχοντα με ημερομηνία θέσης τρόπιδας την 01-01-2020 ή</a:t>
            </a:r>
            <a:r>
              <a:rPr lang="en-US" sz="5600" spc="150" dirty="0">
                <a:latin typeface="+mj-lt"/>
                <a:ea typeface="+mj-ea"/>
                <a:cs typeface="+mj-cs"/>
              </a:rPr>
              <a:t> </a:t>
            </a:r>
            <a:r>
              <a:rPr lang="el-GR" sz="5600" spc="150" dirty="0">
                <a:latin typeface="+mj-lt"/>
                <a:ea typeface="+mj-ea"/>
                <a:cs typeface="+mj-cs"/>
              </a:rPr>
              <a:t>μεταγενέστερα,</a:t>
            </a:r>
            <a:r>
              <a:rPr lang="en-US" sz="5600" spc="150" dirty="0">
                <a:latin typeface="+mj-lt"/>
                <a:ea typeface="+mj-ea"/>
                <a:cs typeface="+mj-cs"/>
              </a:rPr>
              <a:t> </a:t>
            </a:r>
            <a:r>
              <a:rPr lang="el-GR" sz="5600" spc="150" dirty="0">
                <a:latin typeface="+mj-lt"/>
                <a:ea typeface="+mj-ea"/>
                <a:cs typeface="+mj-cs"/>
              </a:rPr>
              <a:t>μήκους γραμμής φόρτωσης 24 μέτρων και άνω (𝐿</a:t>
            </a:r>
            <a:r>
              <a:rPr lang="en-US" sz="5600" spc="150" baseline="-25000" dirty="0">
                <a:latin typeface="+mj-lt"/>
                <a:ea typeface="+mj-ea"/>
                <a:cs typeface="+mj-cs"/>
              </a:rPr>
              <a:t>LL</a:t>
            </a:r>
            <a:r>
              <a:rPr lang="el-GR" sz="5600" spc="150" dirty="0">
                <a:latin typeface="+mj-lt"/>
                <a:ea typeface="+mj-ea"/>
                <a:cs typeface="+mj-cs"/>
              </a:rPr>
              <a:t> ≥ 24𝑚)συμμορφώνονται τις διατάξεις του Διεθνούς Κώδικα για την άθικτη ευστάθεια, 2008 (2008,I.S. CODE και την υπ’ αρ. MSC.415 (97) (τροποποίηση του I.S. CODE,σχετικά με την</a:t>
            </a:r>
            <a:r>
              <a:rPr lang="en-US" sz="5600" spc="150" dirty="0">
                <a:latin typeface="+mj-lt"/>
                <a:ea typeface="+mj-ea"/>
                <a:cs typeface="+mj-cs"/>
              </a:rPr>
              <a:t> </a:t>
            </a:r>
            <a:r>
              <a:rPr lang="el-GR" sz="5600" spc="150" dirty="0">
                <a:latin typeface="+mj-lt"/>
                <a:ea typeface="+mj-ea"/>
                <a:cs typeface="+mj-cs"/>
              </a:rPr>
              <a:t>ευστάθεια ρυμουλκών που απασχολούνται σε εργασίες ρυμούλκησης λιμένος, παράκτιες ή ανοικτής</a:t>
            </a:r>
            <a:r>
              <a:rPr lang="en-US" sz="5600" spc="150" dirty="0">
                <a:latin typeface="+mj-lt"/>
                <a:ea typeface="+mj-ea"/>
                <a:cs typeface="+mj-cs"/>
              </a:rPr>
              <a:t> </a:t>
            </a:r>
            <a:r>
              <a:rPr lang="el-GR" sz="5600" spc="150" dirty="0">
                <a:latin typeface="+mj-lt"/>
                <a:ea typeface="+mj-ea"/>
                <a:cs typeface="+mj-cs"/>
              </a:rPr>
              <a:t>θάλασσας, δραστηριότητες ρυμούλκησης και συνοδείας). </a:t>
            </a:r>
            <a:endParaRPr lang="en-US" sz="5600" spc="150" dirty="0">
              <a:latin typeface="+mj-lt"/>
              <a:ea typeface="+mj-ea"/>
              <a:cs typeface="+mj-cs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5600" spc="150" dirty="0">
                <a:latin typeface="+mj-lt"/>
                <a:ea typeface="+mj-ea"/>
                <a:cs typeface="+mj-cs"/>
              </a:rPr>
              <a:t> 2.Τα υπάρχοντα ρυμουλκά, εκτός αυτών με ημερομηνία θέσης τρόπιδας την 01-01-2020 ή μεταγενέστερα και μήκους γραμμής φόρτωσης 24 μέτρων και άνω (𝐿</a:t>
            </a:r>
            <a:r>
              <a:rPr lang="en-US" sz="5600" spc="150" dirty="0">
                <a:latin typeface="+mj-lt"/>
                <a:ea typeface="+mj-ea"/>
                <a:cs typeface="+mj-cs"/>
              </a:rPr>
              <a:t>LL</a:t>
            </a:r>
            <a:r>
              <a:rPr lang="el-GR" sz="5600" spc="150" dirty="0">
                <a:latin typeface="+mj-lt"/>
                <a:ea typeface="+mj-ea"/>
                <a:cs typeface="+mj-cs"/>
              </a:rPr>
              <a:t> ≥ 24𝑚) καθώς και τα νέα</a:t>
            </a:r>
            <a:r>
              <a:rPr lang="en-US" sz="5600" spc="150" dirty="0">
                <a:latin typeface="+mj-lt"/>
                <a:ea typeface="+mj-ea"/>
                <a:cs typeface="+mj-cs"/>
              </a:rPr>
              <a:t> </a:t>
            </a:r>
            <a:r>
              <a:rPr lang="el-GR" sz="5600" spc="150" dirty="0">
                <a:latin typeface="+mj-lt"/>
                <a:ea typeface="+mj-ea"/>
                <a:cs typeface="+mj-cs"/>
              </a:rPr>
              <a:t>ρυμουλκά μήκους γραμμής φόρτωσης κάτω των 24 μέτρων (𝐿</a:t>
            </a:r>
            <a:r>
              <a:rPr lang="en-US" sz="5600" spc="150" baseline="-25000" dirty="0">
                <a:latin typeface="+mj-lt"/>
                <a:ea typeface="+mj-ea"/>
                <a:cs typeface="+mj-cs"/>
              </a:rPr>
              <a:t>LL</a:t>
            </a:r>
            <a:r>
              <a:rPr lang="el-GR" sz="5600" spc="150" dirty="0">
                <a:latin typeface="+mj-lt"/>
                <a:ea typeface="+mj-ea"/>
                <a:cs typeface="+mj-cs"/>
              </a:rPr>
              <a:t> &lt; 24𝑚), </a:t>
            </a:r>
            <a:r>
              <a:rPr lang="el-GR" sz="5600" b="1" spc="150" dirty="0">
                <a:latin typeface="+mj-lt"/>
                <a:ea typeface="+mj-ea"/>
                <a:cs typeface="+mj-cs"/>
              </a:rPr>
              <a:t>συμμορφώνονται με τις</a:t>
            </a:r>
            <a:r>
              <a:rPr lang="en-US" sz="5600" b="1" spc="150" dirty="0">
                <a:latin typeface="+mj-lt"/>
                <a:ea typeface="+mj-ea"/>
                <a:cs typeface="+mj-cs"/>
              </a:rPr>
              <a:t> </a:t>
            </a:r>
            <a:r>
              <a:rPr lang="el-GR" sz="5600" b="1" spc="150" dirty="0">
                <a:latin typeface="+mj-lt"/>
                <a:ea typeface="+mj-ea"/>
                <a:cs typeface="+mj-cs"/>
              </a:rPr>
              <a:t>σχετικές διατάξεις του π.δ.1337/1981</a:t>
            </a:r>
          </a:p>
          <a:p>
            <a:pPr marL="0" indent="0">
              <a:lnSpc>
                <a:spcPct val="115000"/>
              </a:lnSpc>
              <a:spcAft>
                <a:spcPts val="300"/>
              </a:spcAft>
              <a:buNone/>
            </a:pPr>
            <a:endParaRPr lang="el-GR" sz="8000" kern="50" spc="150" dirty="0">
              <a:latin typeface="Calibri" panose="020F050202020403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300"/>
              </a:spcAft>
              <a:buNone/>
            </a:pPr>
            <a:r>
              <a:rPr lang="el-GR" sz="8000" cap="all" spc="150" dirty="0">
                <a:latin typeface="+mj-lt"/>
                <a:ea typeface="+mj-ea"/>
                <a:cs typeface="+mj-cs"/>
              </a:rPr>
              <a:t>Τροποποιηση πδ 1337/1981</a:t>
            </a:r>
          </a:p>
          <a:p>
            <a:pPr marL="0" indent="0" algn="ctr">
              <a:buNone/>
            </a:pPr>
            <a:r>
              <a:rPr lang="el-GR" sz="8000" spc="150" dirty="0">
                <a:latin typeface="+mj-lt"/>
                <a:ea typeface="+mj-ea"/>
                <a:cs typeface="+mj-cs"/>
              </a:rPr>
              <a:t>Εφαρμογή</a:t>
            </a:r>
          </a:p>
          <a:p>
            <a:pPr marL="0" indent="0" algn="l">
              <a:buNone/>
            </a:pPr>
            <a:r>
              <a:rPr lang="el-GR" sz="5600" spc="150" dirty="0">
                <a:latin typeface="+mj-lt"/>
                <a:ea typeface="+mj-ea"/>
                <a:cs typeface="+mj-cs"/>
              </a:rPr>
              <a:t>Επί των νέων κάτω των 24 μέτρων μήκους γραμμής φόρτωσης και υπαρχόντων πριν την 01-01-2020 ρυμουλκών πλοίων</a:t>
            </a:r>
          </a:p>
          <a:p>
            <a:pPr marL="0" indent="0" algn="ctr">
              <a:lnSpc>
                <a:spcPct val="115000"/>
              </a:lnSpc>
              <a:spcAft>
                <a:spcPts val="300"/>
              </a:spcAft>
              <a:buNone/>
            </a:pPr>
            <a:endParaRPr lang="el-GR" sz="8000" cap="all" spc="150" dirty="0">
              <a:latin typeface="+mj-lt"/>
              <a:ea typeface="+mj-ea"/>
              <a:cs typeface="+mj-cs"/>
            </a:endParaRPr>
          </a:p>
          <a:p>
            <a:pPr marL="0" indent="0" algn="ctr">
              <a:lnSpc>
                <a:spcPct val="115000"/>
              </a:lnSpc>
              <a:spcAft>
                <a:spcPts val="300"/>
              </a:spcAft>
              <a:buNone/>
            </a:pPr>
            <a:endParaRPr lang="el-GR" sz="8000" cap="all" spc="15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115000"/>
              </a:lnSpc>
              <a:spcAft>
                <a:spcPts val="300"/>
              </a:spcAft>
            </a:pPr>
            <a:endParaRPr lang="el-GR" sz="8000" cap="all" spc="150" dirty="0">
              <a:latin typeface="+mj-lt"/>
              <a:ea typeface="+mj-ea"/>
              <a:cs typeface="+mj-cs"/>
            </a:endParaRPr>
          </a:p>
          <a:p>
            <a:pPr>
              <a:lnSpc>
                <a:spcPct val="115000"/>
              </a:lnSpc>
              <a:spcAft>
                <a:spcPts val="300"/>
              </a:spcAft>
            </a:pPr>
            <a:endParaRPr lang="en-US" dirty="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179D4D2A-F188-1696-3B62-83A63898D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94" y="136525"/>
            <a:ext cx="7830053" cy="1092623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Προωθουμενο ΣΧΕΔΙΟ ΠΔ </a:t>
            </a:r>
            <a:br>
              <a:rPr lang="el-GR" dirty="0"/>
            </a:b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sz="14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Κανονισμός περί ρύθμισης θεμάτων των ρυμουλκών πλοίων αναφορικά με τις τεχνικές προδιαγραφές σχεδίασης και κατασκευής, τη δύναμη έλξης, την ευστάθεια, τον πυροσβεστικό και αντιρρυπαντικό εξοπλισμό»</a:t>
            </a:r>
            <a:endParaRPr lang="en-US" sz="1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D5232F9-FD00-464A-9F17-619C91AEF8F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95018" y="1333101"/>
                <a:ext cx="8791958" cy="2184123"/>
              </a:xfrm>
            </p:spPr>
            <p:txBody>
              <a:bodyPr>
                <a:normAutofit fontScale="25000" lnSpcReduction="20000"/>
              </a:bodyPr>
              <a:lstStyle/>
              <a:p>
                <a:pPr algn="ctr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l-GR" sz="8000" cap="all" spc="150" dirty="0">
                    <a:latin typeface="+mj-lt"/>
                    <a:ea typeface="+mj-ea"/>
                    <a:cs typeface="+mj-cs"/>
                  </a:rPr>
                  <a:t>«</a:t>
                </a:r>
                <a:r>
                  <a:rPr lang="el-GR" sz="8000" spc="150" dirty="0">
                    <a:latin typeface="+mj-lt"/>
                    <a:ea typeface="+mj-ea"/>
                    <a:cs typeface="+mj-cs"/>
                  </a:rPr>
                  <a:t>Άρθρο 15 </a:t>
                </a:r>
                <a:r>
                  <a:rPr lang="el-GR" sz="8000" cap="all" spc="150" dirty="0">
                    <a:latin typeface="+mj-lt"/>
                    <a:ea typeface="+mj-ea"/>
                    <a:cs typeface="+mj-cs"/>
                  </a:rPr>
                  <a:t>«</a:t>
                </a:r>
                <a:r>
                  <a:rPr lang="el-GR" sz="8000" spc="150" dirty="0">
                    <a:latin typeface="+mj-lt"/>
                    <a:ea typeface="+mj-ea"/>
                    <a:cs typeface="+mj-cs"/>
                  </a:rPr>
                  <a:t>Απαιτήσεις ευστάθειας ρυμουλκών</a:t>
                </a:r>
                <a:r>
                  <a:rPr lang="el-GR" sz="9600" cap="all" spc="150" dirty="0">
                    <a:latin typeface="+mj-lt"/>
                    <a:ea typeface="+mj-ea"/>
                    <a:cs typeface="+mj-cs"/>
                  </a:rPr>
                  <a:t>»</a:t>
                </a:r>
                <a:endParaRPr lang="en-US" sz="9600" cap="all" spc="150" dirty="0">
                  <a:latin typeface="+mj-lt"/>
                  <a:ea typeface="+mj-ea"/>
                  <a:cs typeface="+mj-cs"/>
                </a:endParaRPr>
              </a:p>
              <a:p>
                <a:pPr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l-GR" sz="5600" kern="5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Mangal" panose="02040503050203030202" pitchFamily="18" charset="0"/>
                  </a:rPr>
                  <a:t> </a:t>
                </a:r>
                <a:r>
                  <a:rPr lang="el-GR" sz="5600" spc="150" dirty="0"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Τα υπάρχοντα ρυμουλκά</a:t>
                </a:r>
                <a:r>
                  <a:rPr lang="en-US" sz="5600" spc="150" dirty="0"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 </a:t>
                </a:r>
                <a:r>
                  <a:rPr lang="el-GR" sz="5600" spc="150" dirty="0"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ή</a:t>
                </a:r>
                <a:r>
                  <a:rPr lang="en-US" sz="5600" spc="150" dirty="0"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 </a:t>
                </a:r>
                <a:r>
                  <a:rPr lang="el-GR" sz="5600" spc="150" dirty="0"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 μήκους γραμμής φόρτωσης 24 μέτρων και άνω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600" i="1" spc="1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600" i="1" spc="15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sz="5600" spc="15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j-cs"/>
                              </a:rPr>
                              <m:t>𝐿</m:t>
                            </m:r>
                          </m:e>
                          <m:sub>
                            <m:r>
                              <a:rPr lang="el-GR" sz="5600" spc="15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j-cs"/>
                              </a:rPr>
                              <m:t>𝐿𝐿</m:t>
                            </m:r>
                          </m:sub>
                        </m:sSub>
                        <m:r>
                          <a:rPr lang="el-GR" sz="5600" spc="1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≥24</m:t>
                        </m:r>
                        <m:r>
                          <a:rPr lang="el-GR" sz="5600" spc="1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𝑚</m:t>
                        </m:r>
                      </m:e>
                    </m:d>
                    <m:r>
                      <a:rPr lang="el-GR" sz="5600" spc="150">
                        <a:latin typeface="Cambria Math" panose="02040503050406030204" pitchFamily="18" charset="0"/>
                        <a:ea typeface="Calibri" panose="020F0502020204030204" pitchFamily="34" charset="0"/>
                        <a:cs typeface="+mj-cs"/>
                      </a:rPr>
                      <m:t>,</m:t>
                    </m:r>
                  </m:oMath>
                </a14:m>
                <a:r>
                  <a:rPr lang="el-GR" sz="5600" spc="150" dirty="0"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 καθώς και τα </a:t>
                </a:r>
                <a:r>
                  <a:rPr lang="el-GR" sz="5600" b="1" spc="150" dirty="0"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νέα ρυμουλκά</a:t>
                </a:r>
                <a:r>
                  <a:rPr lang="en-US" sz="5600" b="1" spc="150" dirty="0"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 </a:t>
                </a:r>
                <a:r>
                  <a:rPr lang="el-GR" sz="5600" b="1" spc="150" dirty="0"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 </a:t>
                </a:r>
                <a:r>
                  <a:rPr lang="el-GR" sz="5600" spc="150" dirty="0"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μήκους γραμμής φόρτωσης </a:t>
                </a:r>
                <a:r>
                  <a:rPr lang="el-GR" sz="5600" b="1" spc="150" dirty="0"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κάτω των 24 μέτρων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600" b="1" i="1" spc="1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600" b="1" i="1" spc="15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l-GR" sz="5600" b="1" i="1" spc="15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j-cs"/>
                              </a:rPr>
                              <m:t>𝑳</m:t>
                            </m:r>
                          </m:e>
                          <m:sub>
                            <m:r>
                              <a:rPr lang="el-GR" sz="5600" b="1" i="1" spc="15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j-cs"/>
                              </a:rPr>
                              <m:t>𝑳𝑳</m:t>
                            </m:r>
                          </m:sub>
                        </m:sSub>
                        <m:r>
                          <a:rPr lang="el-GR" sz="5600" b="1" spc="1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&lt;</m:t>
                        </m:r>
                        <m:r>
                          <a:rPr lang="el-GR" sz="5600" b="1" i="1" spc="1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𝟐𝟒</m:t>
                        </m:r>
                        <m:r>
                          <a:rPr lang="el-GR" sz="5600" b="1" i="1" spc="1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𝒎</m:t>
                        </m:r>
                      </m:e>
                    </m:d>
                    <m:r>
                      <a:rPr lang="el-GR" sz="5600" b="1" spc="150">
                        <a:latin typeface="Cambria Math" panose="02040503050406030204" pitchFamily="18" charset="0"/>
                        <a:ea typeface="Calibri" panose="020F0502020204030204" pitchFamily="34" charset="0"/>
                        <a:cs typeface="+mj-cs"/>
                      </a:rPr>
                      <m:t>,</m:t>
                    </m:r>
                  </m:oMath>
                </a14:m>
                <a:r>
                  <a:rPr lang="en-US" sz="5600" b="1" spc="150" dirty="0"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 </a:t>
                </a:r>
                <a:r>
                  <a:rPr lang="el-GR" sz="5600" spc="150" dirty="0"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συμμορφώνονται, ως προς την ευστάθειά τους, με τις ακόλουθες διατάξεις:</a:t>
                </a:r>
                <a:endParaRPr lang="en-US" sz="5600" spc="150" dirty="0">
                  <a:latin typeface="Calibri" panose="020F0502020204030204" pitchFamily="34" charset="0"/>
                  <a:ea typeface="Calibri" panose="020F0502020204030204" pitchFamily="34" charset="0"/>
                  <a:cs typeface="+mj-cs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l-GR" sz="5600" spc="150" dirty="0"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 1.α) Σε περιπτώσεις ρυμουλκών με </a:t>
                </a:r>
                <a:r>
                  <a:rPr lang="el-GR" sz="5600" b="1" spc="150" dirty="0"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συστήματα πρόωσης Αζιμουθιακού </a:t>
                </a:r>
                <a:r>
                  <a:rPr lang="el-GR" sz="5600" spc="150" dirty="0"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ή συμβατικού τύπου το μετακεντρικό ύψος σε όλες τις καταστάσεις φόρτου είναι τουλάχιστον ίσο με αυτό που προκύπτει από την σχέση</a:t>
                </a:r>
                <a:endParaRPr lang="en-US" sz="6400" spc="150" dirty="0">
                  <a:latin typeface="Calibri" panose="020F0502020204030204" pitchFamily="34" charset="0"/>
                  <a:ea typeface="Calibri" panose="020F0502020204030204" pitchFamily="34" charset="0"/>
                  <a:cs typeface="+mj-cs"/>
                </a:endParaRPr>
              </a:p>
              <a:p>
                <a:pPr indent="457200" algn="just">
                  <a:spcAft>
                    <a:spcPts val="600"/>
                  </a:spcAft>
                </a:pPr>
                <a:r>
                  <a:rPr lang="el-GR" sz="6400" i="1" kern="5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Mangal" panose="02040503050203030202" pitchFamily="18" charset="0"/>
                  </a:rPr>
                  <a:t> </a:t>
                </a:r>
                <a:endParaRPr lang="en-US" sz="6400" kern="5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D5232F9-FD00-464A-9F17-619C91AEF8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95018" y="1333101"/>
                <a:ext cx="8791958" cy="2184123"/>
              </a:xfrm>
              <a:blipFill>
                <a:blip r:embed="rId2"/>
                <a:stretch>
                  <a:fillRect l="-208" t="-3073" r="-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12647-CCB2-45E2-A9CB-A868F490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/>
          <a:p>
            <a:r>
              <a:rPr lang="el-GR" dirty="0"/>
              <a:t>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1ED20-04D4-4894-B0C2-9C541A61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0432" y="6356350"/>
            <a:ext cx="6146800" cy="365125"/>
          </a:xfrm>
        </p:spPr>
        <p:txBody>
          <a:bodyPr/>
          <a:lstStyle/>
          <a:p>
            <a:r>
              <a:rPr lang="el-GR" sz="1200" b="1" spc="-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179D4D2A-F188-1696-3B62-83A63898D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06835BF-C9CE-6955-F47F-7BDA989B08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31933" y="2983727"/>
          <a:ext cx="2271493" cy="578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866900" imgH="457200" progId="Equation.3">
                  <p:embed/>
                </p:oleObj>
              </mc:Choice>
              <mc:Fallback>
                <p:oleObj r:id="rId3" imgW="1866900" imgH="457200" progId="Equation.3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E06835BF-C9CE-6955-F47F-7BDA989B08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1933" y="2983727"/>
                        <a:ext cx="2271493" cy="5780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4E9CF53A-E577-6203-2969-ED03A51C3C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532" y="4265876"/>
                <a:ext cx="7248596" cy="24555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400" kern="1200" spc="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l-GR" sz="6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«</a:t>
                </a:r>
                <a:r>
                  <a:rPr lang="en-US" sz="6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TOWLINE PULL CRITERIA FOR VESSELS EQUIPPED WITH AZIMUTH THRUSTERS (Z-DRIVES)</a:t>
                </a:r>
                <a:r>
                  <a:rPr lang="en-US" sz="8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6400" cap="all" spc="150" dirty="0"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»</a:t>
                </a:r>
                <a:r>
                  <a:rPr lang="en-US" sz="6400" cap="all" spc="150" dirty="0"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 </a:t>
                </a:r>
              </a:p>
              <a:p>
                <a:pPr marL="273050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l-GR" sz="5600" kern="50" dirty="0">
                    <a:latin typeface="Calibri" panose="020F0502020204030204" pitchFamily="34" charset="0"/>
                    <a:ea typeface="SimSun" panose="02010600030101010101" pitchFamily="2" charset="-122"/>
                    <a:cs typeface="Mangal" panose="02040503050203030202" pitchFamily="18" charset="0"/>
                  </a:rPr>
                  <a:t> </a:t>
                </a:r>
                <a:r>
                  <a:rPr lang="el-GR" sz="6400" i="1" kern="50" dirty="0">
                    <a:latin typeface="Calibri" panose="020F0502020204030204" pitchFamily="34" charset="0"/>
                    <a:ea typeface="SimSun" panose="02010600030101010101" pitchFamily="2" charset="-122"/>
                    <a:cs typeface="Mangal" panose="02040503050203030202" pitchFamily="18" charset="0"/>
                  </a:rPr>
                  <a:t> </a:t>
                </a:r>
                <a:r>
                  <a:rPr lang="en-US" sz="5600" kern="50" dirty="0">
                    <a:latin typeface="Calibri" panose="020F0502020204030204" pitchFamily="34" charset="0"/>
                    <a:ea typeface="SimSun" panose="02010600030101010101" pitchFamily="2" charset="-122"/>
                    <a:cs typeface="Mangal" panose="02040503050203030202" pitchFamily="18" charset="0"/>
                  </a:rPr>
                  <a:t> Applicable if the vessel engages in towing operations &amp;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600" i="1" spc="15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600" i="1" spc="15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sz="5600" spc="15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j-cs"/>
                              </a:rPr>
                              <m:t>𝐿</m:t>
                            </m:r>
                          </m:e>
                          <m:sub>
                            <m:r>
                              <a:rPr lang="el-GR" sz="5600" spc="15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j-cs"/>
                              </a:rPr>
                              <m:t>𝐿𝐿</m:t>
                            </m:r>
                          </m:sub>
                        </m:sSub>
                        <m:r>
                          <a:rPr lang="el-GR" sz="5600" spc="1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≥24</m:t>
                        </m:r>
                        <m:r>
                          <a:rPr lang="el-GR" sz="5600" spc="1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𝑚</m:t>
                        </m:r>
                      </m:e>
                    </m:d>
                  </m:oMath>
                </a14:m>
                <a:endParaRPr lang="el-GR" sz="5600" kern="50" dirty="0">
                  <a:latin typeface="Calibri" panose="020F0502020204030204" pitchFamily="34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  <a:p>
                <a:pPr marL="447675" indent="-174625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5600" kern="50" dirty="0">
                    <a:latin typeface="Calibri" panose="020F0502020204030204" pitchFamily="34" charset="0"/>
                    <a:ea typeface="SimSun" panose="02010600030101010101" pitchFamily="2" charset="-122"/>
                    <a:cs typeface="Mangal" panose="02040503050203030202" pitchFamily="18" charset="0"/>
                  </a:rPr>
                  <a:t>Vessel owners, or managing operators of towing vessels NOT requesting a </a:t>
                </a:r>
                <a:r>
                  <a:rPr lang="en-US" sz="5600" kern="50" dirty="0" err="1">
                    <a:latin typeface="Calibri" panose="020F0502020204030204" pitchFamily="34" charset="0"/>
                    <a:ea typeface="SimSun" panose="02010600030101010101" pitchFamily="2" charset="-122"/>
                    <a:cs typeface="Mangal" panose="02040503050203030202" pitchFamily="18" charset="0"/>
                  </a:rPr>
                  <a:t>Loadline</a:t>
                </a:r>
                <a:r>
                  <a:rPr lang="en-US" sz="5600" kern="50" dirty="0">
                    <a:latin typeface="Calibri" panose="020F0502020204030204" pitchFamily="34" charset="0"/>
                    <a:ea typeface="SimSun" panose="02010600030101010101" pitchFamily="2" charset="-122"/>
                    <a:cs typeface="Mangal" panose="02040503050203030202" pitchFamily="18" charset="0"/>
                  </a:rPr>
                  <a:t> assignment  must propose to the MSC a set of stability instructions outlining the operating restrictions necessary to maintain the safe operation of their vessels</a:t>
                </a:r>
              </a:p>
              <a:p>
                <a:pPr marL="447675" indent="-174625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5600" kern="50" dirty="0">
                    <a:latin typeface="Calibri" panose="020F0502020204030204" pitchFamily="34" charset="0"/>
                    <a:ea typeface="SimSun" panose="02010600030101010101" pitchFamily="2" charset="-122"/>
                    <a:cs typeface="Mangal" panose="02040503050203030202" pitchFamily="18" charset="0"/>
                  </a:rPr>
                  <a:t>Reference (g) is to be used in the evaluation of Azimuth thruster (Z-drive) type propulsion units.</a:t>
                </a:r>
              </a:p>
              <a:p>
                <a:pPr marL="447675" indent="-174625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5600" b="1" kern="50" dirty="0">
                    <a:latin typeface="Calibri" panose="020F0502020204030204" pitchFamily="34" charset="0"/>
                    <a:ea typeface="SimSun" panose="02010600030101010101" pitchFamily="2" charset="-122"/>
                    <a:cs typeface="Mangal" panose="02040503050203030202" pitchFamily="18" charset="0"/>
                  </a:rPr>
                  <a:t>either </a:t>
                </a:r>
                <a:r>
                  <a:rPr lang="en-US" sz="5600" kern="50" dirty="0">
                    <a:latin typeface="Calibri" panose="020F0502020204030204" pitchFamily="34" charset="0"/>
                    <a:ea typeface="SimSun" panose="02010600030101010101" pitchFamily="2" charset="-122"/>
                    <a:cs typeface="Mangal" panose="02040503050203030202" pitchFamily="18" charset="0"/>
                  </a:rPr>
                  <a:t>a minimum value to the GM value should be </a:t>
                </a:r>
                <a:r>
                  <a:rPr lang="en-US" sz="5600" kern="50" dirty="0" err="1">
                    <a:latin typeface="Calibri" panose="020F0502020204030204" pitchFamily="34" charset="0"/>
                    <a:ea typeface="SimSun" panose="02010600030101010101" pitchFamily="2" charset="-122"/>
                    <a:cs typeface="Mangal" panose="02040503050203030202" pitchFamily="18" charset="0"/>
                  </a:rPr>
                  <a:t>fullfilled</a:t>
                </a:r>
                <a:r>
                  <a:rPr lang="en-US" sz="5600" kern="50" dirty="0">
                    <a:latin typeface="Calibri" panose="020F0502020204030204" pitchFamily="34" charset="0"/>
                    <a:ea typeface="SimSun" panose="02010600030101010101" pitchFamily="2" charset="-122"/>
                    <a:cs typeface="Mangal" panose="02040503050203030202" pitchFamily="18" charset="0"/>
                  </a:rPr>
                  <a:t> </a:t>
                </a:r>
                <a:r>
                  <a:rPr lang="en-US" sz="5600" b="1" kern="50" dirty="0">
                    <a:latin typeface="Calibri" panose="020F0502020204030204" pitchFamily="34" charset="0"/>
                    <a:ea typeface="SimSun" panose="02010600030101010101" pitchFamily="2" charset="-122"/>
                    <a:cs typeface="Mangal" panose="02040503050203030202" pitchFamily="18" charset="0"/>
                  </a:rPr>
                  <a:t>or</a:t>
                </a:r>
                <a:r>
                  <a:rPr lang="en-US" sz="5600" kern="50" dirty="0">
                    <a:latin typeface="Calibri" panose="020F0502020204030204" pitchFamily="34" charset="0"/>
                    <a:ea typeface="SimSun" panose="02010600030101010101" pitchFamily="2" charset="-122"/>
                    <a:cs typeface="Mangal" panose="02040503050203030202" pitchFamily="18" charset="0"/>
                  </a:rPr>
                  <a:t> a requirement </a:t>
                </a:r>
              </a:p>
              <a:p>
                <a:pPr marL="273050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5600" kern="50" dirty="0">
                    <a:latin typeface="Calibri" panose="020F0502020204030204" pitchFamily="34" charset="0"/>
                    <a:ea typeface="SimSun" panose="02010600030101010101" pitchFamily="2" charset="-122"/>
                    <a:cs typeface="Mangal" panose="02040503050203030202" pitchFamily="18" charset="0"/>
                  </a:rPr>
                  <a:t>to the heeling arm </a:t>
                </a:r>
              </a:p>
              <a:p>
                <a:pPr marL="174625" indent="-174625">
                  <a:lnSpc>
                    <a:spcPct val="120000"/>
                  </a:lnSpc>
                  <a:spcBef>
                    <a:spcPts val="0"/>
                  </a:spcBef>
                </a:pPr>
                <a:endParaRPr lang="en-US" sz="5600" kern="50" dirty="0">
                  <a:latin typeface="Calibri" panose="020F0502020204030204" pitchFamily="34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4E9CF53A-E577-6203-2969-ED03A51C3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32" y="4265876"/>
                <a:ext cx="7248596" cy="2455599"/>
              </a:xfrm>
              <a:prstGeom prst="rect">
                <a:avLst/>
              </a:prstGeom>
              <a:blipFill>
                <a:blip r:embed="rId5"/>
                <a:stretch>
                  <a:fillRect t="-1489" b="-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75E65F43-53F2-7F24-E7CE-F7CBFED7A387}"/>
              </a:ext>
            </a:extLst>
          </p:cNvPr>
          <p:cNvSpPr txBox="1">
            <a:spLocks/>
          </p:cNvSpPr>
          <p:nvPr/>
        </p:nvSpPr>
        <p:spPr>
          <a:xfrm>
            <a:off x="533532" y="3427408"/>
            <a:ext cx="7830053" cy="1092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46 CFR Ch. I U.S COAST GUARD 173.095 &amp; MARINE SAFETY CENTER TECHNICAL NOTE (MTN) 01-01, CH-1</a:t>
            </a:r>
            <a:b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500" cap="none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n-US" sz="1500" cap="none" dirty="0">
                <a:latin typeface="Calibri" panose="020F0502020204030204" pitchFamily="34" charset="0"/>
                <a:cs typeface="Calibri" panose="020F0502020204030204" pitchFamily="34" charset="0"/>
              </a:rPr>
              <a:t>Intact Stability</a:t>
            </a:r>
            <a:r>
              <a:rPr lang="el-GR" sz="1500" cap="none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en-US" sz="15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sz="1600" cap="none" dirty="0"/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13BE2C63-E02F-2C54-6CFE-D4FCC0350E77}"/>
              </a:ext>
            </a:extLst>
          </p:cNvPr>
          <p:cNvCxnSpPr>
            <a:cxnSpLocks/>
          </p:cNvCxnSpPr>
          <p:nvPr/>
        </p:nvCxnSpPr>
        <p:spPr>
          <a:xfrm flipV="1">
            <a:off x="7402749" y="5399131"/>
            <a:ext cx="1630741" cy="12618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F6A9AE3-F41E-5D26-C3E8-C503FC885653}"/>
              </a:ext>
            </a:extLst>
          </p:cNvPr>
          <p:cNvSpPr/>
          <p:nvPr/>
        </p:nvSpPr>
        <p:spPr>
          <a:xfrm>
            <a:off x="9322478" y="2819805"/>
            <a:ext cx="2690405" cy="100911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0113F3-172F-59F3-34C9-F190D49F794B}"/>
              </a:ext>
            </a:extLst>
          </p:cNvPr>
          <p:cNvSpPr/>
          <p:nvPr/>
        </p:nvSpPr>
        <p:spPr>
          <a:xfrm>
            <a:off x="9177518" y="5009493"/>
            <a:ext cx="2690405" cy="100911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13">
                <a:extLst>
                  <a:ext uri="{FF2B5EF4-FFF2-40B4-BE49-F238E27FC236}">
                    <a16:creationId xmlns:a16="http://schemas.microsoft.com/office/drawing/2014/main" id="{D26DB666-6D9B-31BD-1234-1DD5FDC6F5CF}"/>
                  </a:ext>
                </a:extLst>
              </p:cNvPr>
              <p:cNvSpPr txBox="1"/>
              <p:nvPr/>
            </p:nvSpPr>
            <p:spPr bwMode="auto">
              <a:xfrm>
                <a:off x="9322478" y="5051248"/>
                <a:ext cx="2400484" cy="852920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𝐺𝑀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𝑃𝑥𝐷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Object 13">
                <a:extLst>
                  <a:ext uri="{FF2B5EF4-FFF2-40B4-BE49-F238E27FC236}">
                    <a16:creationId xmlns:a16="http://schemas.microsoft.com/office/drawing/2014/main" id="{D26DB666-6D9B-31BD-1234-1DD5FDC6F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22478" y="5051248"/>
                <a:ext cx="2400484" cy="8529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976B0A9-9F2D-EC2F-7959-BF8DBA393368}"/>
              </a:ext>
            </a:extLst>
          </p:cNvPr>
          <p:cNvCxnSpPr/>
          <p:nvPr/>
        </p:nvCxnSpPr>
        <p:spPr>
          <a:xfrm>
            <a:off x="3453319" y="3266902"/>
            <a:ext cx="57241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0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63" y="461660"/>
            <a:ext cx="5678557" cy="6079646"/>
          </a:xfrm>
        </p:spPr>
        <p:txBody>
          <a:bodyPr>
            <a:noAutofit/>
          </a:bodyPr>
          <a:lstStyle/>
          <a:p>
            <a:pPr algn="l">
              <a:lnSpc>
                <a:spcPct val="95000"/>
              </a:lnSpc>
              <a:spcBef>
                <a:spcPts val="1000"/>
              </a:spcBef>
            </a:pPr>
            <a:br>
              <a:rPr lang="en-US" sz="1400" cap="none" dirty="0">
                <a:latin typeface="Calibri" panose="020F0502020204030204" pitchFamily="34" charset="0"/>
              </a:rPr>
            </a:br>
            <a:br>
              <a:rPr lang="en-US" sz="1400" cap="none" dirty="0">
                <a:latin typeface="Calibri" panose="020F0502020204030204" pitchFamily="34" charset="0"/>
              </a:rPr>
            </a:br>
            <a:br>
              <a:rPr lang="en-US" sz="1400" cap="none" dirty="0">
                <a:latin typeface="Calibri" panose="020F0502020204030204" pitchFamily="34" charset="0"/>
              </a:rPr>
            </a:br>
            <a:r>
              <a:rPr lang="el-GR" sz="1400" cap="none" dirty="0">
                <a:latin typeface="Calibri" panose="020F0502020204030204" pitchFamily="34" charset="0"/>
              </a:rPr>
              <a:t>όπου: </a:t>
            </a:r>
            <a:br>
              <a:rPr lang="el-GR" sz="1400" cap="none" dirty="0">
                <a:latin typeface="Calibri" panose="020F0502020204030204" pitchFamily="34" charset="0"/>
              </a:rPr>
            </a:br>
            <a:r>
              <a:rPr lang="el-GR" sz="1400" cap="none" dirty="0">
                <a:latin typeface="Calibri" panose="020F0502020204030204" pitchFamily="34" charset="0"/>
              </a:rPr>
              <a:t>	</a:t>
            </a:r>
            <a:br>
              <a:rPr lang="el-GR" sz="1400" cap="none" dirty="0">
                <a:latin typeface="Calibri" panose="020F0502020204030204" pitchFamily="34" charset="0"/>
              </a:rPr>
            </a:br>
            <a:r>
              <a:rPr lang="el-GR" sz="1400" cap="none" dirty="0">
                <a:latin typeface="Calibri" panose="020F0502020204030204" pitchFamily="34" charset="0"/>
              </a:rPr>
              <a:t>Ν</a:t>
            </a:r>
            <a:r>
              <a:rPr lang="en-US" sz="1400" cap="none" dirty="0">
                <a:latin typeface="Calibri" panose="020F0502020204030204" pitchFamily="34" charset="0"/>
              </a:rPr>
              <a:t> :</a:t>
            </a:r>
            <a:r>
              <a:rPr lang="el-GR" sz="1400" cap="none" dirty="0">
                <a:latin typeface="Calibri" panose="020F0502020204030204" pitchFamily="34" charset="0"/>
              </a:rPr>
              <a:t>	Αριθμός ελίκων.</a:t>
            </a:r>
            <a:br>
              <a:rPr lang="el-GR" sz="1400" cap="none" dirty="0">
                <a:latin typeface="Calibri" panose="020F0502020204030204" pitchFamily="34" charset="0"/>
              </a:rPr>
            </a:br>
            <a:r>
              <a:rPr lang="el-GR" sz="1400" cap="none" dirty="0">
                <a:latin typeface="Calibri" panose="020F0502020204030204" pitchFamily="34" charset="0"/>
              </a:rPr>
              <a:t>SHP</a:t>
            </a:r>
            <a:r>
              <a:rPr lang="en-US" sz="1400" cap="none" dirty="0">
                <a:latin typeface="Calibri" panose="020F0502020204030204" pitchFamily="34" charset="0"/>
              </a:rPr>
              <a:t>:</a:t>
            </a:r>
            <a:r>
              <a:rPr lang="el-GR" sz="1400" cap="none" dirty="0">
                <a:latin typeface="Calibri" panose="020F0502020204030204" pitchFamily="34" charset="0"/>
              </a:rPr>
              <a:t>	Ιπποδύναμη (HP)ανά ελικοφόρο άξονα πρύμνηθεν </a:t>
            </a:r>
            <a:r>
              <a:rPr lang="en-US" sz="1400" cap="none" dirty="0">
                <a:latin typeface="Calibri" panose="020F0502020204030204" pitchFamily="34" charset="0"/>
              </a:rPr>
              <a:t>	</a:t>
            </a:r>
            <a:r>
              <a:rPr lang="el-GR" sz="1400" cap="none" dirty="0">
                <a:latin typeface="Calibri" panose="020F0502020204030204" pitchFamily="34" charset="0"/>
              </a:rPr>
              <a:t>του ωστικού τριβέα.</a:t>
            </a:r>
            <a:br>
              <a:rPr lang="el-GR" sz="1400" cap="none" dirty="0">
                <a:latin typeface="Calibri" panose="020F0502020204030204" pitchFamily="34" charset="0"/>
              </a:rPr>
            </a:br>
            <a:r>
              <a:rPr lang="el-GR" sz="1400" cap="none" dirty="0">
                <a:latin typeface="Calibri" panose="020F0502020204030204" pitchFamily="34" charset="0"/>
              </a:rPr>
              <a:t>D</a:t>
            </a:r>
            <a:r>
              <a:rPr lang="en-US" sz="1400" cap="none" dirty="0">
                <a:latin typeface="Calibri" panose="020F0502020204030204" pitchFamily="34" charset="0"/>
              </a:rPr>
              <a:t>:</a:t>
            </a:r>
            <a:r>
              <a:rPr lang="el-GR" sz="1400" cap="none" dirty="0">
                <a:latin typeface="Calibri" panose="020F0502020204030204" pitchFamily="34" charset="0"/>
              </a:rPr>
              <a:t>	Διάμετρος έλικας (m).</a:t>
            </a:r>
            <a:br>
              <a:rPr lang="el-GR" sz="1400" cap="none" dirty="0">
                <a:latin typeface="Calibri" panose="020F0502020204030204" pitchFamily="34" charset="0"/>
              </a:rPr>
            </a:br>
            <a:br>
              <a:rPr lang="en-US" sz="1400" cap="none" dirty="0">
                <a:latin typeface="Calibri" panose="020F0502020204030204" pitchFamily="34" charset="0"/>
              </a:rPr>
            </a:br>
            <a:r>
              <a:rPr lang="el-GR" sz="1400" cap="none" dirty="0">
                <a:latin typeface="Calibri" panose="020F0502020204030204" pitchFamily="34" charset="0"/>
              </a:rPr>
              <a:t>S(2):		</a:t>
            </a:r>
            <a:br>
              <a:rPr lang="en-US" sz="1400" cap="none" dirty="0">
                <a:latin typeface="Calibri" panose="020F0502020204030204" pitchFamily="34" charset="0"/>
              </a:rPr>
            </a:br>
            <a:br>
              <a:rPr lang="en-US" sz="1400" cap="none" dirty="0">
                <a:latin typeface="Calibri" panose="020F0502020204030204" pitchFamily="34" charset="0"/>
              </a:rPr>
            </a:br>
            <a:br>
              <a:rPr lang="en-US" sz="1400" cap="none" dirty="0">
                <a:latin typeface="Calibri" panose="020F0502020204030204" pitchFamily="34" charset="0"/>
              </a:rPr>
            </a:br>
            <a:br>
              <a:rPr lang="en-US" sz="1400" cap="none" dirty="0">
                <a:latin typeface="Calibri" panose="020F0502020204030204" pitchFamily="34" charset="0"/>
              </a:rPr>
            </a:br>
            <a:r>
              <a:rPr lang="el-GR" sz="1400" cap="none" dirty="0">
                <a:latin typeface="Calibri" panose="020F0502020204030204" pitchFamily="34" charset="0"/>
              </a:rPr>
              <a:t>θ</a:t>
            </a:r>
            <a:r>
              <a:rPr lang="en-US" sz="1400" cap="none" dirty="0">
                <a:latin typeface="Calibri" panose="020F0502020204030204" pitchFamily="34" charset="0"/>
              </a:rPr>
              <a:t>:</a:t>
            </a:r>
            <a:r>
              <a:rPr lang="el-GR" sz="1400" cap="none" dirty="0">
                <a:latin typeface="Calibri" panose="020F0502020204030204" pitchFamily="34" charset="0"/>
              </a:rPr>
              <a:t> βλέπε σχήμα</a:t>
            </a:r>
            <a:r>
              <a:rPr lang="en-US" sz="1400" cap="none" dirty="0">
                <a:latin typeface="Calibri" panose="020F0502020204030204" pitchFamily="34" charset="0"/>
              </a:rPr>
              <a:t> :</a:t>
            </a:r>
            <a:br>
              <a:rPr lang="en-US" sz="1400" cap="none" dirty="0">
                <a:latin typeface="Calibri" panose="020F0502020204030204" pitchFamily="34" charset="0"/>
              </a:rPr>
            </a:br>
            <a:br>
              <a:rPr lang="en-US" sz="1400" cap="none" dirty="0">
                <a:latin typeface="Calibri" panose="020F0502020204030204" pitchFamily="34" charset="0"/>
              </a:rPr>
            </a:br>
            <a:br>
              <a:rPr lang="en-US" sz="1400" cap="none" dirty="0">
                <a:latin typeface="Calibri" panose="020F0502020204030204" pitchFamily="34" charset="0"/>
              </a:rPr>
            </a:br>
            <a:br>
              <a:rPr lang="en-US" sz="1400" cap="none" dirty="0">
                <a:latin typeface="Calibri" panose="020F0502020204030204" pitchFamily="34" charset="0"/>
              </a:rPr>
            </a:br>
            <a:br>
              <a:rPr lang="en-US" sz="1400" cap="none" dirty="0">
                <a:latin typeface="Calibri" panose="020F0502020204030204" pitchFamily="34" charset="0"/>
              </a:rPr>
            </a:br>
            <a:br>
              <a:rPr lang="en-US" sz="1400" cap="none" dirty="0">
                <a:latin typeface="Calibri" panose="020F0502020204030204" pitchFamily="34" charset="0"/>
              </a:rPr>
            </a:br>
            <a:r>
              <a:rPr lang="el-GR" sz="1400" cap="none" dirty="0">
                <a:latin typeface="Calibri" panose="020F0502020204030204" pitchFamily="34" charset="0"/>
              </a:rPr>
              <a:t>H</a:t>
            </a:r>
            <a:r>
              <a:rPr lang="en-US" sz="1400" cap="none" dirty="0">
                <a:latin typeface="Calibri" panose="020F0502020204030204" pitchFamily="34" charset="0"/>
              </a:rPr>
              <a:t>:</a:t>
            </a:r>
            <a:r>
              <a:rPr lang="el-GR" sz="1400" cap="none" dirty="0">
                <a:latin typeface="Calibri" panose="020F0502020204030204" pitchFamily="34" charset="0"/>
              </a:rPr>
              <a:t>	Κατακόρυφη απόσταση (m)</a:t>
            </a:r>
            <a:r>
              <a:rPr lang="en-US" sz="1400" cap="none" dirty="0">
                <a:latin typeface="Calibri" panose="020F0502020204030204" pitchFamily="34" charset="0"/>
              </a:rPr>
              <a:t> </a:t>
            </a:r>
            <a:r>
              <a:rPr lang="el-GR" sz="1400" cap="none" dirty="0">
                <a:latin typeface="Calibri" panose="020F0502020204030204" pitchFamily="34" charset="0"/>
              </a:rPr>
              <a:t>μεταξύ του κέντρου </a:t>
            </a:r>
            <a:r>
              <a:rPr lang="en-US" sz="1400" cap="none" dirty="0">
                <a:latin typeface="Calibri" panose="020F0502020204030204" pitchFamily="34" charset="0"/>
              </a:rPr>
              <a:t>	</a:t>
            </a:r>
            <a:r>
              <a:rPr lang="el-GR" sz="1400" cap="none" dirty="0">
                <a:latin typeface="Calibri" panose="020F0502020204030204" pitchFamily="34" charset="0"/>
              </a:rPr>
              <a:t>του ελικοφόρου άξονα και του κόρακος ή του </a:t>
            </a:r>
            <a:r>
              <a:rPr lang="en-US" sz="1400" cap="none" dirty="0">
                <a:latin typeface="Calibri" panose="020F0502020204030204" pitchFamily="34" charset="0"/>
              </a:rPr>
              <a:t>	</a:t>
            </a:r>
            <a:r>
              <a:rPr lang="el-GR" sz="1400" cap="none" dirty="0">
                <a:latin typeface="Calibri" panose="020F0502020204030204" pitchFamily="34" charset="0"/>
              </a:rPr>
              <a:t>μέσου του κίονα ρυμούλκησης </a:t>
            </a:r>
            <a:br>
              <a:rPr lang="en-US" sz="1400" cap="none" dirty="0">
                <a:latin typeface="Calibri" panose="020F0502020204030204" pitchFamily="34" charset="0"/>
              </a:rPr>
            </a:br>
            <a:r>
              <a:rPr lang="el-GR" sz="1400" cap="none" dirty="0">
                <a:latin typeface="Calibri" panose="020F0502020204030204" pitchFamily="34" charset="0"/>
              </a:rPr>
              <a:t>Δ</a:t>
            </a:r>
            <a:r>
              <a:rPr lang="en-US" sz="1400" cap="none" dirty="0">
                <a:latin typeface="Calibri" panose="020F0502020204030204" pitchFamily="34" charset="0"/>
              </a:rPr>
              <a:t>:</a:t>
            </a:r>
            <a:r>
              <a:rPr lang="el-GR" sz="1400" cap="none" dirty="0">
                <a:latin typeface="Calibri" panose="020F0502020204030204" pitchFamily="34" charset="0"/>
              </a:rPr>
              <a:t>	Εκτόπισμα του πλοίου(tons).</a:t>
            </a:r>
            <a:br>
              <a:rPr lang="el-GR" sz="1400" cap="none" dirty="0">
                <a:latin typeface="Calibri" panose="020F0502020204030204" pitchFamily="34" charset="0"/>
              </a:rPr>
            </a:br>
            <a:r>
              <a:rPr lang="el-GR" sz="1400" cap="none" dirty="0">
                <a:latin typeface="Calibri" panose="020F0502020204030204" pitchFamily="34" charset="0"/>
              </a:rPr>
              <a:t>F</a:t>
            </a:r>
            <a:r>
              <a:rPr lang="en-US" sz="1400" cap="none" dirty="0">
                <a:latin typeface="Calibri" panose="020F0502020204030204" pitchFamily="34" charset="0"/>
              </a:rPr>
              <a:t>:</a:t>
            </a:r>
            <a:r>
              <a:rPr lang="el-GR" sz="1400" cap="none" dirty="0">
                <a:latin typeface="Calibri" panose="020F0502020204030204" pitchFamily="34" charset="0"/>
              </a:rPr>
              <a:t>	Ελάχιστο ύψος εξάλων κατά μήκος του πλοίου(m)</a:t>
            </a:r>
            <a:br>
              <a:rPr lang="el-GR" sz="1400" cap="none" dirty="0">
                <a:latin typeface="Calibri" panose="020F0502020204030204" pitchFamily="34" charset="0"/>
              </a:rPr>
            </a:br>
            <a:r>
              <a:rPr lang="el-GR" sz="1400" cap="none" dirty="0">
                <a:latin typeface="Calibri" panose="020F0502020204030204" pitchFamily="34" charset="0"/>
              </a:rPr>
              <a:t>Β</a:t>
            </a:r>
            <a:r>
              <a:rPr lang="en-US" sz="1400" cap="none" dirty="0">
                <a:latin typeface="Calibri" panose="020F0502020204030204" pitchFamily="34" charset="0"/>
              </a:rPr>
              <a:t> :</a:t>
            </a:r>
            <a:r>
              <a:rPr lang="el-GR" sz="1400" cap="none" dirty="0">
                <a:latin typeface="Calibri" panose="020F0502020204030204" pitchFamily="34" charset="0"/>
              </a:rPr>
              <a:t>	Μέγιστο πλάτος του πλοίου (m).</a:t>
            </a:r>
            <a:br>
              <a:rPr lang="el-GR" sz="1400" cap="none" dirty="0">
                <a:latin typeface="Calibri" panose="020F0502020204030204" pitchFamily="34" charset="0"/>
              </a:rPr>
            </a:br>
            <a:endParaRPr lang="en-US" sz="1400" cap="none" dirty="0">
              <a:latin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12647-CCB2-45E2-A9CB-A868F490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1ED20-04D4-4894-B0C2-9C541A61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200" b="1" spc="-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179D4D2A-F188-1696-3B62-83A63898D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16694"/>
            <a:ext cx="12923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l-GR"/>
              <a:t>ΣΧΕΔΙΟ ΠΔ</a:t>
            </a:r>
            <a:endParaRPr lang="en-US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06835BF-C9CE-6955-F47F-7BDA989B08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459601"/>
              </p:ext>
            </p:extLst>
          </p:nvPr>
        </p:nvGraphicFramePr>
        <p:xfrm>
          <a:off x="1575386" y="838422"/>
          <a:ext cx="2055709" cy="522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866900" imgH="457200" progId="Equation.3">
                  <p:embed/>
                </p:oleObj>
              </mc:Choice>
              <mc:Fallback>
                <p:oleObj r:id="rId2" imgW="1866900" imgH="457200" progId="Equation.3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E06835BF-C9CE-6955-F47F-7BDA989B08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5386" y="838422"/>
                        <a:ext cx="2055709" cy="5224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B9BD98BA-2C35-BF4F-AE1B-B34B7F968DED}"/>
              </a:ext>
            </a:extLst>
          </p:cNvPr>
          <p:cNvSpPr txBox="1"/>
          <p:nvPr/>
        </p:nvSpPr>
        <p:spPr>
          <a:xfrm>
            <a:off x="3742790" y="945781"/>
            <a:ext cx="536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l-G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US" sz="14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4B57798-4841-9519-C96A-91B404601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091" y="2880632"/>
            <a:ext cx="8281358" cy="20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1E93673-3C3D-5106-374F-90E369F553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872695"/>
              </p:ext>
            </p:extLst>
          </p:nvPr>
        </p:nvGraphicFramePr>
        <p:xfrm>
          <a:off x="2443860" y="3014697"/>
          <a:ext cx="2116562" cy="154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4038095" imgH="3524742" progId="PBrush">
                  <p:embed/>
                </p:oleObj>
              </mc:Choice>
              <mc:Fallback>
                <p:oleObj name="Bitmap Image" r:id="rId4" imgW="4038095" imgH="3524742" progId="PBrush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1E93673-3C3D-5106-374F-90E369F553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860" y="3014697"/>
                        <a:ext cx="2116562" cy="1549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96DBEF-58AE-0BBB-0A1E-34D619AE45BE}"/>
              </a:ext>
            </a:extLst>
          </p:cNvPr>
          <p:cNvCxnSpPr/>
          <p:nvPr/>
        </p:nvCxnSpPr>
        <p:spPr>
          <a:xfrm>
            <a:off x="6096000" y="580421"/>
            <a:ext cx="0" cy="534330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3">
                <a:extLst>
                  <a:ext uri="{FF2B5EF4-FFF2-40B4-BE49-F238E27FC236}">
                    <a16:creationId xmlns:a16="http://schemas.microsoft.com/office/drawing/2014/main" id="{A6DCA0EB-7D5C-BFAE-BFDA-153DD61BCA0D}"/>
                  </a:ext>
                </a:extLst>
              </p:cNvPr>
              <p:cNvSpPr txBox="1"/>
              <p:nvPr/>
            </p:nvSpPr>
            <p:spPr bwMode="auto">
              <a:xfrm>
                <a:off x="7782580" y="775221"/>
                <a:ext cx="2981808" cy="694722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𝐺𝑀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𝑃𝑥𝐷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Object 13">
                <a:extLst>
                  <a:ext uri="{FF2B5EF4-FFF2-40B4-BE49-F238E27FC236}">
                    <a16:creationId xmlns:a16="http://schemas.microsoft.com/office/drawing/2014/main" id="{A6DCA0EB-7D5C-BFAE-BFDA-153DD61BC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82580" y="775221"/>
                <a:ext cx="2981808" cy="6947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4E7DA28-F053-6B93-3BE2-A74533447A4F}"/>
              </a:ext>
            </a:extLst>
          </p:cNvPr>
          <p:cNvSpPr txBox="1"/>
          <p:nvPr/>
        </p:nvSpPr>
        <p:spPr>
          <a:xfrm>
            <a:off x="9714080" y="958690"/>
            <a:ext cx="536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l-G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CC0956-6DC9-4507-B6C1-AC67B4AD8CF7}"/>
              </a:ext>
            </a:extLst>
          </p:cNvPr>
          <p:cNvSpPr txBox="1"/>
          <p:nvPr/>
        </p:nvSpPr>
        <p:spPr>
          <a:xfrm>
            <a:off x="6326463" y="1322654"/>
            <a:ext cx="567338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spc="150" dirty="0">
                <a:latin typeface="Calibri" panose="020F0502020204030204" pitchFamily="34" charset="0"/>
                <a:ea typeface="+mj-ea"/>
                <a:cs typeface="+mj-cs"/>
              </a:rPr>
              <a:t>Where :</a:t>
            </a:r>
          </a:p>
          <a:p>
            <a:pPr algn="l"/>
            <a:endParaRPr lang="en-US" sz="1400" spc="15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l"/>
            <a:r>
              <a:rPr lang="en-US" sz="1400" spc="150" dirty="0">
                <a:latin typeface="Calibri" panose="020F0502020204030204" pitchFamily="34" charset="0"/>
                <a:ea typeface="+mj-ea"/>
                <a:cs typeface="+mj-cs"/>
              </a:rPr>
              <a:t>N:	number of propellers.</a:t>
            </a:r>
          </a:p>
          <a:p>
            <a:pPr algn="l"/>
            <a:r>
              <a:rPr lang="en-US" sz="1400" spc="150" dirty="0">
                <a:latin typeface="Calibri" panose="020F0502020204030204" pitchFamily="34" charset="0"/>
                <a:ea typeface="+mj-ea"/>
                <a:cs typeface="+mj-cs"/>
              </a:rPr>
              <a:t>P:	shaft power per shaft in horsepower (KW).</a:t>
            </a:r>
          </a:p>
          <a:p>
            <a:pPr algn="l"/>
            <a:r>
              <a:rPr lang="en-US" sz="1400" spc="150" dirty="0">
                <a:latin typeface="Calibri" panose="020F0502020204030204" pitchFamily="34" charset="0"/>
                <a:ea typeface="+mj-ea"/>
                <a:cs typeface="+mj-cs"/>
              </a:rPr>
              <a:t>D:	propeller diameter in feet (meters).</a:t>
            </a:r>
            <a:endParaRPr lang="el-GR" sz="1400" spc="15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l"/>
            <a:endParaRPr lang="en-US" sz="1400" spc="15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l"/>
            <a:r>
              <a:rPr lang="en-US" sz="1400" spc="150" dirty="0">
                <a:latin typeface="Calibri" panose="020F0502020204030204" pitchFamily="34" charset="0"/>
                <a:ea typeface="+mj-ea"/>
                <a:cs typeface="+mj-cs"/>
              </a:rPr>
              <a:t>S:	</a:t>
            </a:r>
          </a:p>
          <a:p>
            <a:pPr algn="l"/>
            <a:endParaRPr lang="el-GR" sz="1400" spc="15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l"/>
            <a:endParaRPr lang="el-GR" sz="1400" spc="15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l"/>
            <a:r>
              <a:rPr lang="el-GR" sz="1400" spc="150" dirty="0">
                <a:latin typeface="Calibri" panose="020F0502020204030204" pitchFamily="34" charset="0"/>
                <a:ea typeface="+mj-ea"/>
                <a:cs typeface="+mj-cs"/>
              </a:rPr>
              <a:t>ζ </a:t>
            </a:r>
            <a:r>
              <a:rPr lang="en-US" sz="1400" spc="150" dirty="0">
                <a:latin typeface="Calibri" panose="020F0502020204030204" pitchFamily="34" charset="0"/>
                <a:ea typeface="+mj-ea"/>
                <a:cs typeface="+mj-cs"/>
              </a:rPr>
              <a:t>: 	is the offset angle between Z-Drive units that 	occurs when one unit is thrusting directly</a:t>
            </a:r>
          </a:p>
          <a:p>
            <a:pPr algn="l"/>
            <a:r>
              <a:rPr lang="en-US" sz="1400" spc="150" dirty="0">
                <a:latin typeface="Calibri" panose="020F0502020204030204" pitchFamily="34" charset="0"/>
                <a:ea typeface="+mj-ea"/>
                <a:cs typeface="+mj-cs"/>
              </a:rPr>
              <a:t>	transverse and the other is directed so that its 	thrust flow tangentially intersects the nozzle of 	the first Z-Drive</a:t>
            </a:r>
            <a:endParaRPr lang="el-GR" sz="1400" spc="15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l"/>
            <a:endParaRPr lang="el-GR" sz="1400" spc="15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l"/>
            <a:r>
              <a:rPr lang="en-US" sz="1400" spc="150" dirty="0">
                <a:latin typeface="Calibri" panose="020F0502020204030204" pitchFamily="34" charset="0"/>
                <a:ea typeface="+mj-ea"/>
                <a:cs typeface="+mj-cs"/>
              </a:rPr>
              <a:t>h:	vertical distance from propeller shaft centerline</a:t>
            </a:r>
          </a:p>
          <a:p>
            <a:pPr algn="l"/>
            <a:r>
              <a:rPr lang="en-US" sz="1400" spc="150" dirty="0">
                <a:latin typeface="Calibri" panose="020F0502020204030204" pitchFamily="34" charset="0"/>
                <a:ea typeface="+mj-ea"/>
                <a:cs typeface="+mj-cs"/>
              </a:rPr>
              <a:t>	at rudder to towing bitts in feet (meters).</a:t>
            </a:r>
          </a:p>
          <a:p>
            <a:pPr algn="l"/>
            <a:r>
              <a:rPr lang="en-US" sz="1400" spc="150" dirty="0">
                <a:latin typeface="Calibri" panose="020F0502020204030204" pitchFamily="34" charset="0"/>
                <a:ea typeface="+mj-ea"/>
                <a:cs typeface="+mj-cs"/>
              </a:rPr>
              <a:t>D:	displacement in long tons (metric tons).</a:t>
            </a:r>
          </a:p>
          <a:p>
            <a:pPr algn="l"/>
            <a:r>
              <a:rPr lang="en-US" sz="1400" spc="150" dirty="0">
                <a:latin typeface="Calibri" panose="020F0502020204030204" pitchFamily="34" charset="0"/>
                <a:ea typeface="+mj-ea"/>
                <a:cs typeface="+mj-cs"/>
              </a:rPr>
              <a:t>F:	minimum freeboard along the length of the</a:t>
            </a:r>
          </a:p>
          <a:p>
            <a:pPr algn="l"/>
            <a:r>
              <a:rPr lang="en-US" sz="1400" spc="150" dirty="0">
                <a:latin typeface="Calibri" panose="020F0502020204030204" pitchFamily="34" charset="0"/>
                <a:ea typeface="+mj-ea"/>
                <a:cs typeface="+mj-cs"/>
              </a:rPr>
              <a:t>	vessel in feet (meters).</a:t>
            </a:r>
          </a:p>
          <a:p>
            <a:pPr algn="l"/>
            <a:r>
              <a:rPr lang="en-US" sz="1400" spc="150" dirty="0">
                <a:latin typeface="Calibri" panose="020F0502020204030204" pitchFamily="34" charset="0"/>
                <a:ea typeface="+mj-ea"/>
                <a:cs typeface="+mj-cs"/>
              </a:rPr>
              <a:t>B:	molded beam in feet (meters).</a:t>
            </a:r>
          </a:p>
          <a:p>
            <a:r>
              <a:rPr lang="en-US" sz="1400" spc="150" dirty="0">
                <a:latin typeface="Calibri" panose="020F0502020204030204" pitchFamily="34" charset="0"/>
                <a:ea typeface="+mj-ea"/>
                <a:cs typeface="+mj-cs"/>
              </a:rPr>
              <a:t>K:	38 in English units.</a:t>
            </a:r>
          </a:p>
          <a:p>
            <a:r>
              <a:rPr lang="en-US" sz="1400" spc="150" dirty="0">
                <a:latin typeface="Calibri" panose="020F0502020204030204" pitchFamily="34" charset="0"/>
                <a:ea typeface="+mj-ea"/>
                <a:cs typeface="+mj-cs"/>
              </a:rPr>
              <a:t>K:	13.93 in metric units</a:t>
            </a:r>
          </a:p>
          <a:p>
            <a:pPr algn="l"/>
            <a:endParaRPr lang="en-US" sz="1400" spc="15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DF032C1-C106-50EA-E512-0F5AF4C9A4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7216" y="2531076"/>
            <a:ext cx="1192123" cy="552234"/>
          </a:xfrm>
          <a:prstGeom prst="rect">
            <a:avLst/>
          </a:prstGeom>
        </p:spPr>
      </p:pic>
      <p:sp>
        <p:nvSpPr>
          <p:cNvPr id="27" name="Rectangle 2">
            <a:extLst>
              <a:ext uri="{FF2B5EF4-FFF2-40B4-BE49-F238E27FC236}">
                <a16:creationId xmlns:a16="http://schemas.microsoft.com/office/drawing/2014/main" id="{88B02777-DF5D-278B-78AB-565FF69B3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561" y="349702"/>
            <a:ext cx="4878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U.S COAST GUARD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69F6958B-7C2F-3369-7C5C-412C428E9D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474734"/>
              </p:ext>
            </p:extLst>
          </p:nvPr>
        </p:nvGraphicFramePr>
        <p:xfrm>
          <a:off x="1175758" y="2744904"/>
          <a:ext cx="799255" cy="474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647700" imgH="393700" progId="Equation.3">
                  <p:embed/>
                </p:oleObj>
              </mc:Choice>
              <mc:Fallback>
                <p:oleObj r:id="rId8" imgW="647700" imgH="393700" progId="Equation.3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69F6958B-7C2F-3369-7C5C-412C428E9D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758" y="2744904"/>
                        <a:ext cx="799255" cy="474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6544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24E38-9058-140D-5C6C-04E2F1E6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B80540-8BFC-C4B7-1552-6656CDA8F166}"/>
              </a:ext>
            </a:extLst>
          </p:cNvPr>
          <p:cNvSpPr txBox="1"/>
          <p:nvPr/>
        </p:nvSpPr>
        <p:spPr>
          <a:xfrm>
            <a:off x="536643" y="330740"/>
            <a:ext cx="5559357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γ) Η επιφάνεια της εφεδρικής δυναμικής ευστάθειας (επιφάνεια μεταξύ των καμπυλών των</a:t>
            </a:r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l-GR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μοχλοβραχιόνων ανορθώσης και κλίσης προς τα δεξιά του πρώτου σημείου τομής αυτών) μέχρι</a:t>
            </a:r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l-GR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την γωνία των 40° ή την γωνία κατάκλυσης οποιαδήποτε είναι μικροτέρη πρέπει να είναι κατ’ ελάχιστον </a:t>
            </a:r>
            <a:r>
              <a:rPr lang="el-GR" sz="1400" b="1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0.011 m rad </a:t>
            </a:r>
            <a:r>
              <a:rPr lang="el-GR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(2 ft deg).</a:t>
            </a:r>
            <a:endParaRPr lang="en-US" sz="1400" spc="15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/>
            <a:r>
              <a:rPr lang="el-GR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Η καμπύλη του μοχλοβραχίονα κλίσης σχεδιάζεται βάσει του</a:t>
            </a:r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l-GR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τύπου:</a:t>
            </a:r>
            <a:endParaRPr lang="en-US" sz="1400" spc="15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/>
            <a:endParaRPr lang="en-US" sz="1400" spc="15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/>
            <a:endParaRPr lang="en-US" sz="1400" spc="15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/>
            <a:endParaRPr lang="el-GR" sz="1400" spc="15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l-GR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όπου : </a:t>
            </a:r>
            <a:endParaRPr lang="en-US" sz="1400" spc="15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endParaRPr lang="en-US" sz="1400" spc="15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l-GR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𝐹 </a:t>
            </a:r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 </a:t>
            </a:r>
            <a:r>
              <a:rPr lang="el-GR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μοχλοβραχίονας κλίσης (m)</a:t>
            </a:r>
          </a:p>
          <a:p>
            <a:pPr marL="266700" indent="-266700"/>
            <a:r>
              <a:rPr lang="el-GR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𝐻</a:t>
            </a:r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: </a:t>
            </a:r>
            <a:r>
              <a:rPr lang="el-GR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ύψος (m)του κόρακος ή του κίονα</a:t>
            </a:r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l-GR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ρυμούλκησης</a:t>
            </a:r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l-GR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ή</a:t>
            </a:r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…</a:t>
            </a:r>
            <a:r>
              <a:rPr lang="el-GR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από την τρόπιδα</a:t>
            </a:r>
            <a:endParaRPr lang="en-US" sz="1400" spc="15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l-GR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𝛵 </a:t>
            </a:r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</a:t>
            </a:r>
            <a:r>
              <a:rPr lang="el-GR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μέσο βύθισμα του πλοίου (m)</a:t>
            </a:r>
          </a:p>
          <a:p>
            <a:r>
              <a:rPr lang="el-GR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𝑃 </a:t>
            </a:r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 </a:t>
            </a:r>
            <a:r>
              <a:rPr lang="el-GR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μέγιστη δύναμη έλξης του πλοίου (tons)</a:t>
            </a:r>
          </a:p>
          <a:p>
            <a:r>
              <a:rPr lang="el-GR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𝛥 </a:t>
            </a:r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</a:t>
            </a:r>
            <a:r>
              <a:rPr lang="el-GR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εκτόπισμα του πλοίου (tons)</a:t>
            </a:r>
            <a:endParaRPr lang="en-US" sz="1400" spc="15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endParaRPr lang="en-US" sz="1400" spc="15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l-GR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δ) η γωνία στην οποία ο μοχλοβραχίονας επαναφοράς λαμβάνει τη μέγιστη τιμή του πρέπει να</a:t>
            </a:r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l-GR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είναι</a:t>
            </a:r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l-GR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τουλ</a:t>
            </a:r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 </a:t>
            </a:r>
            <a:r>
              <a:rPr lang="el-GR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25</a:t>
            </a:r>
            <a:r>
              <a:rPr lang="el-GR" sz="1400" spc="150" baseline="30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ο</a:t>
            </a:r>
          </a:p>
          <a:p>
            <a:endParaRPr lang="en-US" sz="1400" spc="15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l-GR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ε) η γωνία μηδενικού μοχλοβραχίονα επαναφοράς πρέπει να είναι τουλάχιστον 50</a:t>
            </a:r>
            <a:r>
              <a:rPr lang="el-GR" sz="1400" spc="150" baseline="30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ο</a:t>
            </a:r>
            <a:endParaRPr lang="en-US" sz="1400" spc="150" baseline="300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l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41ADE8-5459-6823-009C-0BF14DEF9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552" y="2412460"/>
            <a:ext cx="2817320" cy="29256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96C8A6-DCC1-9FF0-1E8D-5E28024CC0E3}"/>
              </a:ext>
            </a:extLst>
          </p:cNvPr>
          <p:cNvCxnSpPr/>
          <p:nvPr/>
        </p:nvCxnSpPr>
        <p:spPr>
          <a:xfrm>
            <a:off x="6245157" y="330740"/>
            <a:ext cx="0" cy="55399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ED81F12-B0A1-8D7D-A58F-A41DEB3A640A}"/>
              </a:ext>
            </a:extLst>
          </p:cNvPr>
          <p:cNvSpPr txBox="1"/>
          <p:nvPr/>
        </p:nvSpPr>
        <p:spPr>
          <a:xfrm>
            <a:off x="6394315" y="286966"/>
            <a:ext cx="5559357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(c) When a heeling arm curve, calculated in accordance with paragraph (d) of this section, is plotted against</a:t>
            </a:r>
          </a:p>
          <a:p>
            <a:pPr algn="l"/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vessel’s righting arm curve—</a:t>
            </a:r>
          </a:p>
          <a:p>
            <a:pPr algn="l"/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(1) Equilibrium must be reached before the </a:t>
            </a:r>
            <a:r>
              <a:rPr lang="en-US" sz="1400" spc="150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downflooding</a:t>
            </a:r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angle; and</a:t>
            </a:r>
          </a:p>
          <a:p>
            <a:pPr algn="l"/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(2) The residual righting energy must be at least 2 foot-degrees (.61 meter-degrees) up to the smallest of the following angles:</a:t>
            </a:r>
          </a:p>
          <a:p>
            <a:pPr algn="l"/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(i) The angle of maximum righting arm.</a:t>
            </a:r>
          </a:p>
          <a:p>
            <a:pPr algn="l"/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(ii) The </a:t>
            </a:r>
            <a:r>
              <a:rPr lang="en-US" sz="1400" spc="150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downflooding</a:t>
            </a:r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angle. </a:t>
            </a:r>
          </a:p>
          <a:p>
            <a:pPr algn="l"/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(iii) 40 degrees.</a:t>
            </a:r>
          </a:p>
          <a:p>
            <a:pPr algn="l"/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(d) The heeling arm curve specified in paragraph (c) of this section must be calculated by the following equation:</a:t>
            </a:r>
          </a:p>
          <a:p>
            <a:pPr algn="l"/>
            <a:endParaRPr lang="en-US" sz="1400" spc="15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l"/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Where :</a:t>
            </a:r>
          </a:p>
          <a:p>
            <a:pPr algn="l"/>
            <a:endParaRPr lang="en-US" sz="1400" spc="15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l"/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HA=heeling arm.</a:t>
            </a:r>
          </a:p>
          <a:p>
            <a:pPr algn="l"/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q=angle of heel.</a:t>
            </a:r>
          </a:p>
          <a:p>
            <a:pPr algn="l"/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N, P, D, K, s, h, and D  are as defined previously</a:t>
            </a:r>
          </a:p>
          <a:p>
            <a:pPr algn="l"/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(e) For the purpose of this section, </a:t>
            </a:r>
            <a:r>
              <a:rPr lang="en-US" sz="1400" spc="150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downflooding</a:t>
            </a:r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angle means the static angle from the intersection of the vessel’s centerline and waterline in calm water to the first opening that does not close watertight automatically.</a:t>
            </a:r>
          </a:p>
          <a:p>
            <a:pPr algn="l"/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(f) For the purpose of this section, at each angle of heel, a vessel’s righting arm may be calculated considering either:</a:t>
            </a:r>
          </a:p>
          <a:p>
            <a:pPr algn="l"/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(1) The vessel is permitted to trim free until the trimming moment is zero; or</a:t>
            </a:r>
          </a:p>
          <a:p>
            <a:pPr algn="l"/>
            <a:r>
              <a:rPr lang="en-US" sz="1400" spc="15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(2) The vessel does not trim as it heels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E890826-0F8D-6536-33F8-20B22E378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562" y="3083669"/>
            <a:ext cx="1746337" cy="75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10FBA-A85D-4C70-588C-8D2C0679A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682CC-3D7F-1F5D-1225-A2EC85E5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35F3B-9AE1-F328-A325-2188965B1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E04F55-F659-7987-3338-CA95CFE98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966" y="460431"/>
            <a:ext cx="9474740" cy="58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3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10FBA-A85D-4C70-588C-8D2C0679A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682CC-3D7F-1F5D-1225-A2EC85E5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35F3B-9AE1-F328-A325-2188965B1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3A14C-8ADB-F1D9-F059-DCC87B81C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46" y="254995"/>
            <a:ext cx="7933107" cy="63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48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2CD4-732A-43E4-BCB9-CBA2055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4" y="2809875"/>
            <a:ext cx="6696075" cy="1909763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Εφαρμογη τυπου </a:t>
            </a:r>
            <a:r>
              <a:rPr lang="en-US" dirty="0"/>
              <a:t> GM</a:t>
            </a:r>
            <a:br>
              <a:rPr lang="en-US" dirty="0"/>
            </a:br>
            <a:r>
              <a:rPr lang="en-US" dirty="0"/>
              <a:t>“</a:t>
            </a:r>
            <a:r>
              <a:rPr lang="el-GR" dirty="0"/>
              <a:t>προωθουμενου σχεδιου πδ</a:t>
            </a:r>
            <a:r>
              <a:rPr lang="en-US" dirty="0"/>
              <a:t>”</a:t>
            </a:r>
            <a:br>
              <a:rPr lang="en-US" dirty="0"/>
            </a:br>
            <a:r>
              <a:rPr lang="el-GR" dirty="0"/>
              <a:t> σε υπαρχον ρυμουλκο αζιμουθιακου τυπου </a:t>
            </a:r>
            <a:br>
              <a:rPr lang="el-GR" cap="none" dirty="0"/>
            </a:br>
            <a:r>
              <a:rPr lang="en-US" cap="none" dirty="0"/>
              <a:t>L</a:t>
            </a:r>
            <a:r>
              <a:rPr lang="en-US" cap="none" baseline="-25000" dirty="0"/>
              <a:t>LL</a:t>
            </a:r>
            <a:r>
              <a:rPr lang="en-US" cap="none" dirty="0"/>
              <a:t> &lt; 24 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9FA3-9AE3-4689-A469-B7D2DFCC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EECAA6C-FB37-91F9-5C2F-170D739D13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4437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ontent Placeholder 3" descr="Timeline Placeholder ">
            <a:extLst>
              <a:ext uri="{FF2B5EF4-FFF2-40B4-BE49-F238E27FC236}">
                <a16:creationId xmlns:a16="http://schemas.microsoft.com/office/drawing/2014/main" id="{7BC1F95D-CCD2-421B-B06B-706699FAAD5D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911294117"/>
              </p:ext>
            </p:extLst>
          </p:nvPr>
        </p:nvGraphicFramePr>
        <p:xfrm>
          <a:off x="838200" y="1292487"/>
          <a:ext cx="10515600" cy="374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908AF9-2A07-4B50-BC13-47179210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4AB5889-F902-AB1C-92A8-83F5C0BD63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31384"/>
              </p:ext>
            </p:extLst>
          </p:nvPr>
        </p:nvGraphicFramePr>
        <p:xfrm>
          <a:off x="2829107" y="401120"/>
          <a:ext cx="3141663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866900" imgH="457200" progId="Equation.3">
                  <p:embed/>
                </p:oleObj>
              </mc:Choice>
              <mc:Fallback>
                <p:oleObj r:id="rId7" imgW="1866900" imgH="457200" progId="Equation.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4AB5889-F902-AB1C-92A8-83F5C0BD63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9107" y="401120"/>
                        <a:ext cx="3141663" cy="798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33DD34EE-06A9-C11F-31DA-7D88520173CC}"/>
              </a:ext>
            </a:extLst>
          </p:cNvPr>
          <p:cNvGrpSpPr/>
          <p:nvPr/>
        </p:nvGrpSpPr>
        <p:grpSpPr>
          <a:xfrm>
            <a:off x="838200" y="5037400"/>
            <a:ext cx="2013350" cy="620967"/>
            <a:chOff x="8634" y="0"/>
            <a:chExt cx="2013350" cy="6209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ACCEE5-5005-7E3D-186F-88C05A5276E0}"/>
                </a:ext>
              </a:extLst>
            </p:cNvPr>
            <p:cNvSpPr/>
            <p:nvPr/>
          </p:nvSpPr>
          <p:spPr>
            <a:xfrm>
              <a:off x="8634" y="0"/>
              <a:ext cx="2013350" cy="604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C4404D-46DA-5E29-CF2C-19375FD46C2B}"/>
                </a:ext>
              </a:extLst>
            </p:cNvPr>
            <p:cNvSpPr txBox="1"/>
            <p:nvPr/>
          </p:nvSpPr>
          <p:spPr>
            <a:xfrm>
              <a:off x="8634" y="16962"/>
              <a:ext cx="2013350" cy="604005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099" tIns="159099" rIns="159099" bIns="159099" numCol="1" spcCol="1270" anchor="ctr" anchorCtr="0"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600" spc="150" dirty="0" err="1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GMmin</a:t>
              </a:r>
              <a:r>
                <a:rPr lang="en-US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 =4,06 m</a:t>
              </a:r>
              <a:endParaRPr lang="en-US" sz="16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932C2C-6B19-0F72-4AF6-443F4A07F423}"/>
              </a:ext>
            </a:extLst>
          </p:cNvPr>
          <p:cNvGrpSpPr/>
          <p:nvPr/>
        </p:nvGrpSpPr>
        <p:grpSpPr>
          <a:xfrm>
            <a:off x="830277" y="5598850"/>
            <a:ext cx="2013350" cy="620967"/>
            <a:chOff x="8634" y="0"/>
            <a:chExt cx="2013350" cy="62096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D16C02-5DE2-DA67-85F8-5C22523BB9BB}"/>
                </a:ext>
              </a:extLst>
            </p:cNvPr>
            <p:cNvSpPr/>
            <p:nvPr/>
          </p:nvSpPr>
          <p:spPr>
            <a:xfrm>
              <a:off x="8634" y="0"/>
              <a:ext cx="2013350" cy="604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E676D5-69CC-3D9F-12E7-C55278865ADD}"/>
                </a:ext>
              </a:extLst>
            </p:cNvPr>
            <p:cNvSpPr txBox="1"/>
            <p:nvPr/>
          </p:nvSpPr>
          <p:spPr>
            <a:xfrm>
              <a:off x="8634" y="16962"/>
              <a:ext cx="2013350" cy="604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099" tIns="159099" rIns="159099" bIns="159099" numCol="1" spcCol="1270" anchor="ctr" anchorCtr="0"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GM attained =2,784 m</a:t>
              </a:r>
              <a:endParaRPr lang="en-US" sz="16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028862A-FAEB-B565-F6A7-0BD136CD92A2}"/>
              </a:ext>
            </a:extLst>
          </p:cNvPr>
          <p:cNvSpPr txBox="1"/>
          <p:nvPr/>
        </p:nvSpPr>
        <p:spPr>
          <a:xfrm>
            <a:off x="5970770" y="645073"/>
            <a:ext cx="585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204B0E-4BF1-6838-E54A-C83422872B98}"/>
              </a:ext>
            </a:extLst>
          </p:cNvPr>
          <p:cNvGrpSpPr/>
          <p:nvPr/>
        </p:nvGrpSpPr>
        <p:grpSpPr>
          <a:xfrm>
            <a:off x="2959900" y="5054362"/>
            <a:ext cx="2013350" cy="620967"/>
            <a:chOff x="8634" y="0"/>
            <a:chExt cx="2013350" cy="62096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76FE78-74D8-BD27-FD44-917D43C140F2}"/>
                </a:ext>
              </a:extLst>
            </p:cNvPr>
            <p:cNvSpPr/>
            <p:nvPr/>
          </p:nvSpPr>
          <p:spPr>
            <a:xfrm>
              <a:off x="8634" y="0"/>
              <a:ext cx="2013350" cy="604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57BD78-4900-E165-64C2-30B605238D12}"/>
                </a:ext>
              </a:extLst>
            </p:cNvPr>
            <p:cNvSpPr txBox="1"/>
            <p:nvPr/>
          </p:nvSpPr>
          <p:spPr>
            <a:xfrm>
              <a:off x="8634" y="16962"/>
              <a:ext cx="2013350" cy="604005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099" tIns="159099" rIns="159099" bIns="159099" numCol="1" spcCol="1270" anchor="ctr" anchorCtr="0"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600" spc="150" dirty="0" err="1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GMmin</a:t>
              </a:r>
              <a:r>
                <a:rPr lang="en-US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 =3,24 m</a:t>
              </a:r>
              <a:endParaRPr lang="en-US" sz="16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DF78D1-10A9-D208-F0D8-6CA9593B5F84}"/>
              </a:ext>
            </a:extLst>
          </p:cNvPr>
          <p:cNvGrpSpPr/>
          <p:nvPr/>
        </p:nvGrpSpPr>
        <p:grpSpPr>
          <a:xfrm>
            <a:off x="5089325" y="5028919"/>
            <a:ext cx="2013350" cy="620967"/>
            <a:chOff x="8634" y="0"/>
            <a:chExt cx="2013350" cy="62096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DEBD5A1-C200-2667-AA72-0A721687D928}"/>
                </a:ext>
              </a:extLst>
            </p:cNvPr>
            <p:cNvSpPr/>
            <p:nvPr/>
          </p:nvSpPr>
          <p:spPr>
            <a:xfrm>
              <a:off x="8634" y="0"/>
              <a:ext cx="2013350" cy="604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1596EA-064B-833B-DC62-FD1F7B337745}"/>
                </a:ext>
              </a:extLst>
            </p:cNvPr>
            <p:cNvSpPr txBox="1"/>
            <p:nvPr/>
          </p:nvSpPr>
          <p:spPr>
            <a:xfrm>
              <a:off x="8634" y="16962"/>
              <a:ext cx="2013350" cy="604005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099" tIns="159099" rIns="159099" bIns="159099" numCol="1" spcCol="1270" anchor="ctr" anchorCtr="0"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600" spc="150" dirty="0" err="1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GMmin</a:t>
              </a:r>
              <a:r>
                <a:rPr lang="en-US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 =3,23 m</a:t>
              </a:r>
              <a:endParaRPr lang="en-US" sz="16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E9C5B87-CE29-6863-F4C4-AC8892143DF6}"/>
              </a:ext>
            </a:extLst>
          </p:cNvPr>
          <p:cNvGrpSpPr/>
          <p:nvPr/>
        </p:nvGrpSpPr>
        <p:grpSpPr>
          <a:xfrm>
            <a:off x="7218948" y="5011957"/>
            <a:ext cx="2013350" cy="620967"/>
            <a:chOff x="8634" y="0"/>
            <a:chExt cx="2013350" cy="62096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C5AE2F-026E-C354-088B-444B443B3823}"/>
                </a:ext>
              </a:extLst>
            </p:cNvPr>
            <p:cNvSpPr/>
            <p:nvPr/>
          </p:nvSpPr>
          <p:spPr>
            <a:xfrm>
              <a:off x="8634" y="0"/>
              <a:ext cx="2013350" cy="604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6872FC-6AF9-2637-D500-5BF932CE5FB7}"/>
                </a:ext>
              </a:extLst>
            </p:cNvPr>
            <p:cNvSpPr txBox="1"/>
            <p:nvPr/>
          </p:nvSpPr>
          <p:spPr>
            <a:xfrm>
              <a:off x="8634" y="16962"/>
              <a:ext cx="2013350" cy="6040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099" tIns="159099" rIns="159099" bIns="159099" numCol="1" spcCol="1270" anchor="ctr" anchorCtr="0"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600" spc="150" dirty="0" err="1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GMmin</a:t>
              </a:r>
              <a:r>
                <a:rPr lang="en-US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 =2,58 m</a:t>
              </a:r>
              <a:endParaRPr lang="en-US" sz="16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AFE4E80-FE0E-A341-92CC-63391187C897}"/>
              </a:ext>
            </a:extLst>
          </p:cNvPr>
          <p:cNvGrpSpPr/>
          <p:nvPr/>
        </p:nvGrpSpPr>
        <p:grpSpPr>
          <a:xfrm>
            <a:off x="2971997" y="5631615"/>
            <a:ext cx="2013350" cy="620967"/>
            <a:chOff x="8634" y="0"/>
            <a:chExt cx="2013350" cy="62096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AA2161F-5693-F88C-144A-31383796410D}"/>
                </a:ext>
              </a:extLst>
            </p:cNvPr>
            <p:cNvSpPr/>
            <p:nvPr/>
          </p:nvSpPr>
          <p:spPr>
            <a:xfrm>
              <a:off x="8634" y="0"/>
              <a:ext cx="2013350" cy="604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C22EF1A-4AFB-8C04-5F27-9FAB743B53A6}"/>
                </a:ext>
              </a:extLst>
            </p:cNvPr>
            <p:cNvSpPr txBox="1"/>
            <p:nvPr/>
          </p:nvSpPr>
          <p:spPr>
            <a:xfrm>
              <a:off x="8634" y="16962"/>
              <a:ext cx="2013350" cy="604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099" tIns="159099" rIns="159099" bIns="159099" numCol="1" spcCol="1270" anchor="ctr" anchorCtr="0"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GM attained =2,711 m</a:t>
              </a:r>
              <a:endParaRPr lang="en-US" sz="16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F5E9E93-08BA-E5E9-1138-85228451227F}"/>
              </a:ext>
            </a:extLst>
          </p:cNvPr>
          <p:cNvGrpSpPr/>
          <p:nvPr/>
        </p:nvGrpSpPr>
        <p:grpSpPr>
          <a:xfrm>
            <a:off x="5089325" y="5614653"/>
            <a:ext cx="2013350" cy="620967"/>
            <a:chOff x="8634" y="0"/>
            <a:chExt cx="2013350" cy="62096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A2658CD-E2F1-98D5-8BD9-CC87895F16B3}"/>
                </a:ext>
              </a:extLst>
            </p:cNvPr>
            <p:cNvSpPr/>
            <p:nvPr/>
          </p:nvSpPr>
          <p:spPr>
            <a:xfrm>
              <a:off x="8634" y="0"/>
              <a:ext cx="2013350" cy="604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8C83FCB-DDAF-E588-F488-7D1C0F6970C1}"/>
                </a:ext>
              </a:extLst>
            </p:cNvPr>
            <p:cNvSpPr txBox="1"/>
            <p:nvPr/>
          </p:nvSpPr>
          <p:spPr>
            <a:xfrm>
              <a:off x="8634" y="16962"/>
              <a:ext cx="2013350" cy="604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099" tIns="159099" rIns="159099" bIns="159099" numCol="1" spcCol="1270" anchor="ctr" anchorCtr="0"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GM attained =2,784 m</a:t>
              </a:r>
              <a:endParaRPr lang="en-US" sz="16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8C18015-9C98-F9B9-5F61-49DB54887389}"/>
              </a:ext>
            </a:extLst>
          </p:cNvPr>
          <p:cNvGrpSpPr/>
          <p:nvPr/>
        </p:nvGrpSpPr>
        <p:grpSpPr>
          <a:xfrm>
            <a:off x="7231045" y="5565513"/>
            <a:ext cx="2013350" cy="620967"/>
            <a:chOff x="8634" y="0"/>
            <a:chExt cx="2013350" cy="62096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CB2DAF7-5756-752A-E921-D7466FCFC3E3}"/>
                </a:ext>
              </a:extLst>
            </p:cNvPr>
            <p:cNvSpPr/>
            <p:nvPr/>
          </p:nvSpPr>
          <p:spPr>
            <a:xfrm>
              <a:off x="8634" y="0"/>
              <a:ext cx="2013350" cy="604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DA427EA-7DB5-463A-AEBD-8CC33288838C}"/>
                </a:ext>
              </a:extLst>
            </p:cNvPr>
            <p:cNvSpPr txBox="1"/>
            <p:nvPr/>
          </p:nvSpPr>
          <p:spPr>
            <a:xfrm>
              <a:off x="8634" y="16962"/>
              <a:ext cx="2013350" cy="604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099" tIns="159099" rIns="159099" bIns="159099" numCol="1" spcCol="1270" anchor="ctr" anchorCtr="0"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600" spc="15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GM attained =2,711 m</a:t>
              </a:r>
              <a:endParaRPr lang="en-US" sz="16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944288B2-9CF8-32A5-E4F9-2318007C3B6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401" t="1575" r="17526"/>
          <a:stretch/>
        </p:blipFill>
        <p:spPr>
          <a:xfrm>
            <a:off x="9390982" y="3797779"/>
            <a:ext cx="2238402" cy="24208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375247-9168-C0C6-F268-91FAEE8D9E40}"/>
              </a:ext>
            </a:extLst>
          </p:cNvPr>
          <p:cNvSpPr/>
          <p:nvPr/>
        </p:nvSpPr>
        <p:spPr>
          <a:xfrm>
            <a:off x="2558374" y="282102"/>
            <a:ext cx="3998053" cy="9005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0E289EC-CCD1-0538-2D98-E341D1FD0B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0982" y="1087542"/>
            <a:ext cx="2384044" cy="216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85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C43685-694E-4579-B109-3C418D49DA6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{883808D5-72EC-4F6A-BD6E-43A6210722DB}tf67328976_win32</Template>
  <TotalTime>451</TotalTime>
  <Words>1827</Words>
  <Application>Microsoft Office PowerPoint</Application>
  <PresentationFormat>Ευρεία οθόνη</PresentationFormat>
  <Paragraphs>241</Paragraphs>
  <Slides>19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Tenorite</vt:lpstr>
      <vt:lpstr>Times New Roman</vt:lpstr>
      <vt:lpstr>Office Theme</vt:lpstr>
      <vt:lpstr>Microsoft Equation 3.0</vt:lpstr>
      <vt:lpstr>Bitmap Image</vt:lpstr>
      <vt:lpstr>ΑπαιτΗσεις ευστΑθειας ρυμουλκΩν με συστΗματα πρΟωσης Αζιμουθιακου ΤΥΠΟΥ</vt:lpstr>
      <vt:lpstr>Προωθουμενο ΣΧΕΔΙΟ ΠΔ  «Κανονισμός περί ρύθμισης θεμάτων των ρυμουλκών πλοίων αναφορικά με τις τεχνικές προδιαγραφές σχεδίασης και κατασκευής, τη δύναμη έλξης, την ευστάθεια, τον πυροσβεστικό και αντιρρυπαντικό εξοπλισμό»</vt:lpstr>
      <vt:lpstr>Προωθουμενο ΣΧΕΔΙΟ ΠΔ  «Κανονισμός περί ρύθμισης θεμάτων των ρυμουλκών πλοίων αναφορικά με τις τεχνικές προδιαγραφές σχεδίασης και κατασκευής, τη δύναμη έλξης, την ευστάθεια, τον πυροσβεστικό και αντιρρυπαντικό εξοπλισμό»</vt:lpstr>
      <vt:lpstr>   όπου:    Ν : Αριθμός ελίκων. SHP: Ιπποδύναμη (HP)ανά ελικοφόρο άξονα πρύμνηθεν  του ωστικού τριβέα. D: Διάμετρος έλικας (m).  S(2):      θ: βλέπε σχήμα :      H: Κατακόρυφη απόσταση (m) μεταξύ του κέντρου  του ελικοφόρου άξονα και του κόρακος ή του  μέσου του κίονα ρυμούλκησης  Δ: Εκτόπισμα του πλοίου(tons). F: Ελάχιστο ύψος εξάλων κατά μήκος του πλοίου(m) Β : Μέγιστο πλάτος του πλοίου (m). </vt:lpstr>
      <vt:lpstr>Παρουσίαση του PowerPoint</vt:lpstr>
      <vt:lpstr>Παρουσίαση του PowerPoint</vt:lpstr>
      <vt:lpstr>Παρουσίαση του PowerPoint</vt:lpstr>
      <vt:lpstr>Εφαρμογη τυπου  GM “προωθουμενου σχεδιου πδ”  σε υπαρχον ρυμουλκο αζιμουθιακου τυπου  LLL &lt; 24 m</vt:lpstr>
      <vt:lpstr>Παρουσίαση του PowerPoint</vt:lpstr>
      <vt:lpstr>Εφαρμογη τυπου GM «ΔΙΕΥΚΡΙΝΙΣΤΙΚΗΣ ΕΓΚΥΚΛΙΟΥ  π.δ.1337/1981»  σε υπαρχον ρυμουλκο αζιμουθιακου τυπου  LLL &lt; 24 m</vt:lpstr>
      <vt:lpstr>όπου:    SHP : Ιπποδύναμη (HP)ανά ελικοφόρο άξονα πρύμνηθεν του ωστικού τριβέα H: Κατακόρυφη απόσταση (m)μεταξύ του κέντρου αντώσεως και κίονα  ρυμουλκησεως σε μέτρα Δ : Εκτόπισμα του πλοίου(tons). F : Ελάχιστο ύψος εξάλων κατά μήκος του πλοίου (m). Β : Μέγιστο πλάτος του πλοίου (m). </vt:lpstr>
      <vt:lpstr>Παρουσίαση του PowerPoint</vt:lpstr>
      <vt:lpstr>Εφαρμογη «IS CODE  &amp; msc 415.97»   σε υπαρχον ρυμουλκο αζιμουθιακου τυπου  LLL &lt; 24 m</vt:lpstr>
      <vt:lpstr>Παρουσίαση του PowerPoint</vt:lpstr>
      <vt:lpstr>Παρουσίαση του PowerPoint</vt:lpstr>
      <vt:lpstr>Παρουσίαση του PowerPoint</vt:lpstr>
      <vt:lpstr>Εφαρμογη «IS CODE»   σε υπαρχον ρυμουλκο αζιμουθιακου τυπου  LLL &gt; 24 m</vt:lpstr>
      <vt:lpstr>Παρουσίαση του PowerPoint</vt:lpstr>
      <vt:lpstr>ΕΥΧΑΡΙΣΤΩ ΓΙΑ ΤΗΝ ΠΡΟΣΟΧΗ ΣΑς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Katerina Voutsidi | SEKAVIN</dc:creator>
  <cp:lastModifiedBy>Dimitrios Pappas</cp:lastModifiedBy>
  <cp:revision>12</cp:revision>
  <dcterms:created xsi:type="dcterms:W3CDTF">2022-12-04T12:33:15Z</dcterms:created>
  <dcterms:modified xsi:type="dcterms:W3CDTF">2022-12-07T14:42:58Z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